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66" r:id="rId2"/>
    <p:sldId id="256" r:id="rId3"/>
    <p:sldId id="258" r:id="rId4"/>
    <p:sldId id="257" r:id="rId5"/>
    <p:sldId id="259" r:id="rId6"/>
    <p:sldId id="279" r:id="rId7"/>
    <p:sldId id="260" r:id="rId8"/>
    <p:sldId id="261" r:id="rId9"/>
    <p:sldId id="265" r:id="rId10"/>
    <p:sldId id="262" r:id="rId11"/>
    <p:sldId id="267" r:id="rId12"/>
    <p:sldId id="263" r:id="rId13"/>
    <p:sldId id="264" r:id="rId14"/>
    <p:sldId id="269" r:id="rId15"/>
    <p:sldId id="270" r:id="rId16"/>
    <p:sldId id="272" r:id="rId17"/>
    <p:sldId id="273" r:id="rId18"/>
    <p:sldId id="268" r:id="rId19"/>
    <p:sldId id="271" r:id="rId20"/>
    <p:sldId id="274" r:id="rId21"/>
    <p:sldId id="275" r:id="rId22"/>
    <p:sldId id="276" r:id="rId23"/>
    <p:sldId id="277" r:id="rId24"/>
    <p:sldId id="278" r:id="rId2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8"/>
    <p:restoredTop sz="94684"/>
  </p:normalViewPr>
  <p:slideViewPr>
    <p:cSldViewPr snapToGrid="0" snapToObjects="1">
      <p:cViewPr>
        <p:scale>
          <a:sx n="159" d="100"/>
          <a:sy n="159" d="100"/>
        </p:scale>
        <p:origin x="-6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63C4E879-D4CA-2B49-AEEA-9CE3D5B9D0E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BC5842A-01AB-5342-8FE6-1FB1A78EBC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731103-8D15-3A42-8388-A224BC65324A}" type="datetimeFigureOut">
              <a:rPr lang="de-DE" smtClean="0"/>
              <a:t>13.11.21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196C592-061B-8D41-908C-93C1DE65113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A569B57-059B-764A-B366-2256115585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FB3F3-0686-E547-A819-DEB2EA7344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52850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jpeg>
</file>

<file path=ppt/media/image35.png>
</file>

<file path=ppt/media/image36.png>
</file>

<file path=ppt/media/image37.png>
</file>

<file path=ppt/media/image38.jpeg>
</file>

<file path=ppt/media/image39.jpe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3AFD25-AB12-AB41-AF85-5AADD052018B}" type="datetimeFigureOut">
              <a:rPr lang="de-DE" smtClean="0"/>
              <a:t>13.11.21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6D380D-FF57-0140-9E9B-F30A3725C4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144335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7345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1C98CA-3905-464C-A4DF-819571F5D9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81B4C07-0545-FD44-ACDE-4AE29B5CC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6220C5-10D8-F742-9BB1-CB39FA03B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13.11.21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62909B-E05C-B34C-B7BA-FFC28962E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B1B07F-1078-DA42-817F-7A9ED698A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2504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4A6FA-7E17-E24D-9DAF-0B5243FFD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B141161-0717-9642-BE5C-FC76CFE8AF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6478B9-79EF-9545-8ECD-FD465C78B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13.11.21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4C2B62-4B34-4F4F-B49D-871E26ECB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31AAFB-AD67-0247-94CE-94D094C67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7491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DCBF02C-4421-9746-9287-341C8DE0C0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F2333F4-3D30-CB40-8C8E-9462684D2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8871DA1-531A-AD48-A49A-9D99B57C7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13.11.21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13CFFBE-A473-144E-AFA0-92D35C34C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BEDFCA-9267-D745-A0EF-94DEA3E38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4611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DCAAA7-4910-FA4B-8A2F-BA996133C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AE59BD-88C2-2B4C-A973-D33CF07C6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DF9ED2-202D-6A4B-B7A6-BCF0AA7DD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13.11.21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22FA74-8EB4-E443-95AE-02D8570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11A556-C1D2-F84C-853B-7DE3486F4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3355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2F7666-E22D-E845-9FD1-E936C56EA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333EE86-F2C6-1E48-8473-F4C7841684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5D8B487-741E-D045-BCDA-4C18ACF21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13.11.21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70D540-9CC6-FE4B-B92F-0DBD6177D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BFAFCA-7924-E94B-A4C8-BD6FB99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6027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36DA64-4A14-424B-88D4-0D4986F4E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B9E214-481E-3C44-81C4-F6B47457C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FD7FC08-7ECB-5547-8CD2-A1417C5DB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F26A6C4-16E7-7A45-BF53-9DA46D1E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13.11.21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6634E90-5B6E-9A4F-9D30-990D702BC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8125799-BF8D-BF4F-9DE1-7B1DC1C5E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6948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D9251B-A969-C14F-B4D7-E240694EF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8A9CB87-DD04-7544-A4D3-E9DF73232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372E1AE-5BEE-F049-B80F-E07D7F180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2B8A812-1065-0045-9D60-3A3A06D3C8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87EF9BE-FCAD-2540-8032-45F71E4194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9E40B22-904A-0449-AF61-CBA4A2231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13.11.21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5838D76-89D7-8546-ABBC-A2892324F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8845836-E56A-7743-B06B-68C98BCA1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1970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51EB2B-3F6B-654E-8BF6-B83EF007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F2E9799-9009-A844-8490-72D397643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13.11.21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EEAEAF8-5B66-4D4A-93B8-CC0D5D9A2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948FC31-A714-7944-AF26-0F076B1FC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626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2E40C06-99A0-D346-8FBA-522DC217C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13.11.21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8FF8093-BB33-E74A-889D-2AC0D2793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54F3576-2A93-EB4B-9DA2-0718DA23D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3048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43FD5C-A669-824C-AA88-B9DC1C57C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F99A45-9C75-6D4D-8050-FE8C8F89BA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986EAA6-6666-864B-9480-23265940B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9C37CDD-B52A-1744-B8D0-A65C4CAF7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13.11.21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60970C-6610-ED4A-9CE5-2B53D9BCF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CD41B79-079A-EF4F-9DBA-8580354A6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78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8EC7-9EBF-B346-9E51-55366F509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E2ED0C2-1B33-AA4C-BA54-5BF0A2AAA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9092B9A-509B-954E-984F-25D807B9FF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376C8DC-FFE2-674C-B18B-8C73130B7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13.11.21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A6AF5C4-1FE9-424B-8011-E2110F794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EDB3B6E-5281-9648-893D-A57A0326F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945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576C909-9436-CA47-8FBC-5768E35EF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DD6482-F203-0349-AA68-5FDBA30AE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9C3D923-5114-444C-A33A-8AB7865FAC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13.11.21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506040A-7DD1-D64B-BD5E-7793196889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2A6EBF-CDDA-344A-9C8C-BCF3E56AB0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C0502-7FE8-A64A-BC29-EC450E4D41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823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13" Type="http://schemas.openxmlformats.org/officeDocument/2006/relationships/image" Target="../media/image8.png"/><Relationship Id="rId3" Type="http://schemas.openxmlformats.org/officeDocument/2006/relationships/image" Target="../media/image32.jpeg"/><Relationship Id="rId7" Type="http://schemas.openxmlformats.org/officeDocument/2006/relationships/image" Target="../media/image35.png"/><Relationship Id="rId12" Type="http://schemas.openxmlformats.org/officeDocument/2006/relationships/image" Target="../media/image38.jpeg"/><Relationship Id="rId2" Type="http://schemas.openxmlformats.org/officeDocument/2006/relationships/image" Target="../media/image31.jpeg"/><Relationship Id="rId16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jpeg"/><Relationship Id="rId11" Type="http://schemas.openxmlformats.org/officeDocument/2006/relationships/image" Target="../media/image29.jpeg"/><Relationship Id="rId5" Type="http://schemas.openxmlformats.org/officeDocument/2006/relationships/image" Target="../media/image33.png"/><Relationship Id="rId15" Type="http://schemas.openxmlformats.org/officeDocument/2006/relationships/image" Target="../media/image40.jpeg"/><Relationship Id="rId10" Type="http://schemas.openxmlformats.org/officeDocument/2006/relationships/image" Target="../media/image37.png"/><Relationship Id="rId4" Type="http://schemas.openxmlformats.org/officeDocument/2006/relationships/image" Target="../media/image24.png"/><Relationship Id="rId9" Type="http://schemas.openxmlformats.org/officeDocument/2006/relationships/image" Target="../media/image36.png"/><Relationship Id="rId14" Type="http://schemas.openxmlformats.org/officeDocument/2006/relationships/image" Target="../media/image3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2.png"/><Relationship Id="rId4" Type="http://schemas.openxmlformats.org/officeDocument/2006/relationships/image" Target="../media/image18.pn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drinnen, Kühlschrank, Schrank, offen enthält.&#10;&#10;Automatisch generierte Beschreibung">
            <a:extLst>
              <a:ext uri="{FF2B5EF4-FFF2-40B4-BE49-F238E27FC236}">
                <a16:creationId xmlns:a16="http://schemas.microsoft.com/office/drawing/2014/main" id="{F02845D4-267F-874C-9AD2-5944B605E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795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2188023F-909F-1640-862B-CFA2B97B9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555" y="0"/>
            <a:ext cx="4428890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498E474A-86FE-8246-803E-AD639DBB030D}"/>
              </a:ext>
            </a:extLst>
          </p:cNvPr>
          <p:cNvSpPr txBox="1"/>
          <p:nvPr/>
        </p:nvSpPr>
        <p:spPr>
          <a:xfrm>
            <a:off x="3133009" y="4880344"/>
            <a:ext cx="2962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TC-R13-66B-02</a:t>
            </a:r>
          </a:p>
          <a:p>
            <a:r>
              <a:rPr lang="de-DE" dirty="0"/>
              <a:t>12V 16A </a:t>
            </a:r>
            <a:r>
              <a:rPr lang="de-DE" dirty="0" err="1"/>
              <a:t>switch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LED light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2821678-5D3C-D84B-96DC-A77C1F590704}"/>
              </a:ext>
            </a:extLst>
          </p:cNvPr>
          <p:cNvSpPr txBox="1"/>
          <p:nvPr/>
        </p:nvSpPr>
        <p:spPr>
          <a:xfrm>
            <a:off x="1407539" y="1470676"/>
            <a:ext cx="3206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err="1"/>
              <a:t>Inkbird</a:t>
            </a:r>
            <a:r>
              <a:rPr lang="de-DE" dirty="0"/>
              <a:t> ITC-100VL</a:t>
            </a:r>
            <a:br>
              <a:rPr lang="de-DE" dirty="0"/>
            </a:br>
            <a:r>
              <a:rPr lang="de-DE" dirty="0"/>
              <a:t>12V </a:t>
            </a:r>
            <a:r>
              <a:rPr lang="de-DE" dirty="0" err="1"/>
              <a:t>for</a:t>
            </a:r>
            <a:r>
              <a:rPr lang="de-DE" dirty="0"/>
              <a:t> SSR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468CE6F-7716-A341-B479-618646D40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543" y="4715934"/>
            <a:ext cx="942466" cy="116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67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D4C53CE2-D2D6-B743-BF23-AD177CF0A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57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Arbeitstisch enthält.&#10;&#10;Automatisch generierte Beschreibung">
            <a:extLst>
              <a:ext uri="{FF2B5EF4-FFF2-40B4-BE49-F238E27FC236}">
                <a16:creationId xmlns:a16="http://schemas.microsoft.com/office/drawing/2014/main" id="{79CC8786-A2C5-8840-B028-A56DE47B9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933" y="1121214"/>
            <a:ext cx="10634133" cy="481260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78E4EC1F-9EC8-EA40-A926-B81E85DF2406}"/>
              </a:ext>
            </a:extLst>
          </p:cNvPr>
          <p:cNvSpPr txBox="1"/>
          <p:nvPr/>
        </p:nvSpPr>
        <p:spPr>
          <a:xfrm>
            <a:off x="9678401" y="1241446"/>
            <a:ext cx="2132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6mm M3 ISO-7380-1</a:t>
            </a:r>
          </a:p>
        </p:txBody>
      </p:sp>
      <p:pic>
        <p:nvPicPr>
          <p:cNvPr id="8" name="Grafik 7" descr="Ein Bild, das Sitz enthält.&#10;&#10;Automatisch generierte Beschreibung">
            <a:extLst>
              <a:ext uri="{FF2B5EF4-FFF2-40B4-BE49-F238E27FC236}">
                <a16:creationId xmlns:a16="http://schemas.microsoft.com/office/drawing/2014/main" id="{AE92F6C9-4961-BE43-920D-271D6DCCF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431" y="270288"/>
            <a:ext cx="623345" cy="911042"/>
          </a:xfrm>
          <a:prstGeom prst="rect">
            <a:avLst/>
          </a:prstGeom>
        </p:spPr>
      </p:pic>
      <p:pic>
        <p:nvPicPr>
          <p:cNvPr id="9" name="Grafik 8" descr="Ein Bild, das Metallwaren enthält.&#10;&#10;Automatisch generierte Beschreibung">
            <a:extLst>
              <a:ext uri="{FF2B5EF4-FFF2-40B4-BE49-F238E27FC236}">
                <a16:creationId xmlns:a16="http://schemas.microsoft.com/office/drawing/2014/main" id="{F231F533-ED7D-6645-80AC-F13814A138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4409" y="5413810"/>
            <a:ext cx="1782233" cy="1121626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821AD08-0DD4-E343-8BA3-AE745B2DB693}"/>
              </a:ext>
            </a:extLst>
          </p:cNvPr>
          <p:cNvCxnSpPr>
            <a:cxnSpLocks/>
          </p:cNvCxnSpPr>
          <p:nvPr/>
        </p:nvCxnSpPr>
        <p:spPr>
          <a:xfrm>
            <a:off x="8932333" y="4563533"/>
            <a:ext cx="1397443" cy="11962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2390DCFB-E5E2-1840-9939-66302AE8E28B}"/>
              </a:ext>
            </a:extLst>
          </p:cNvPr>
          <p:cNvSpPr/>
          <p:nvPr/>
        </p:nvSpPr>
        <p:spPr>
          <a:xfrm>
            <a:off x="10297431" y="5045530"/>
            <a:ext cx="1739211" cy="173921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E2F8DCE8-EDDF-184E-8BF6-D223E85E11DD}"/>
              </a:ext>
            </a:extLst>
          </p:cNvPr>
          <p:cNvCxnSpPr>
            <a:cxnSpLocks/>
          </p:cNvCxnSpPr>
          <p:nvPr/>
        </p:nvCxnSpPr>
        <p:spPr>
          <a:xfrm flipV="1">
            <a:off x="9338733" y="1610779"/>
            <a:ext cx="604110" cy="582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515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Wand, drinnen enthält.&#10;&#10;Automatisch generierte Beschreibung">
            <a:extLst>
              <a:ext uri="{FF2B5EF4-FFF2-40B4-BE49-F238E27FC236}">
                <a16:creationId xmlns:a16="http://schemas.microsoft.com/office/drawing/2014/main" id="{DD18DC03-497F-5E4A-A4BD-FE4B46C41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45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238B8C04-B670-5340-B481-FEDFD8C36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" y="7897"/>
            <a:ext cx="6088980" cy="4566735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8AC5E54-3D11-B945-8B2E-D5B74CBD4AC4}"/>
              </a:ext>
            </a:extLst>
          </p:cNvPr>
          <p:cNvSpPr txBox="1"/>
          <p:nvPr/>
        </p:nvSpPr>
        <p:spPr>
          <a:xfrm>
            <a:off x="1117600" y="1354666"/>
            <a:ext cx="765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PT100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7CE689C-63C7-6940-B42E-204926969229}"/>
              </a:ext>
            </a:extLst>
          </p:cNvPr>
          <p:cNvSpPr txBox="1"/>
          <p:nvPr/>
        </p:nvSpPr>
        <p:spPr>
          <a:xfrm>
            <a:off x="4097866" y="1837266"/>
            <a:ext cx="765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PT100</a:t>
            </a:r>
          </a:p>
        </p:txBody>
      </p:sp>
      <p:pic>
        <p:nvPicPr>
          <p:cNvPr id="1026" name="Picture 2" descr="Thermo TECH Polyester Heizfolie selbstklebend 12 V/DC, 12 V/AC 15W Schutzart IPX4 (L x B) 330mm x 230mm">
            <a:extLst>
              <a:ext uri="{FF2B5EF4-FFF2-40B4-BE49-F238E27FC236}">
                <a16:creationId xmlns:a16="http://schemas.microsoft.com/office/drawing/2014/main" id="{4E733C89-CD57-044C-97B2-F1550E76C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2134" y="44965"/>
            <a:ext cx="3953933" cy="3953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F11EEF0-4B44-0449-8283-6025772420C4}"/>
              </a:ext>
            </a:extLst>
          </p:cNvPr>
          <p:cNvSpPr txBox="1"/>
          <p:nvPr/>
        </p:nvSpPr>
        <p:spPr>
          <a:xfrm>
            <a:off x="8017933" y="1421766"/>
            <a:ext cx="23784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Thermo</a:t>
            </a:r>
            <a:r>
              <a:rPr lang="de-DE" dirty="0"/>
              <a:t> TECH Polyester</a:t>
            </a:r>
          </a:p>
          <a:p>
            <a:r>
              <a:rPr lang="de-DE" dirty="0" err="1"/>
              <a:t>heating</a:t>
            </a:r>
            <a:r>
              <a:rPr lang="de-DE" dirty="0"/>
              <a:t> </a:t>
            </a:r>
            <a:r>
              <a:rPr lang="de-DE" dirty="0" err="1"/>
              <a:t>foil</a:t>
            </a:r>
            <a:endParaRPr lang="de-DE" dirty="0"/>
          </a:p>
          <a:p>
            <a:r>
              <a:rPr lang="de-DE" dirty="0"/>
              <a:t>12V 15W</a:t>
            </a:r>
          </a:p>
          <a:p>
            <a:r>
              <a:rPr lang="de-DE" dirty="0"/>
              <a:t>330x230mm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232E5C5-BB7A-B142-8BDB-05FFC29E4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134" y="3835399"/>
            <a:ext cx="2777067" cy="2777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8C16FB9C-780B-F947-94EE-6EFD7237463D}"/>
              </a:ext>
            </a:extLst>
          </p:cNvPr>
          <p:cNvSpPr txBox="1"/>
          <p:nvPr/>
        </p:nvSpPr>
        <p:spPr>
          <a:xfrm>
            <a:off x="8687487" y="5251568"/>
            <a:ext cx="27756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iOVEO</a:t>
            </a:r>
            <a:r>
              <a:rPr lang="de-DE" dirty="0"/>
              <a:t> 036HS01201 - PT100</a:t>
            </a:r>
          </a:p>
          <a:p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dirty="0" err="1"/>
              <a:t>sensor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8351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80169E5-185F-3941-A473-569F6F005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183340" y="4556708"/>
            <a:ext cx="3228957" cy="2226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Wago Klemmen 50 Stück">
            <a:extLst>
              <a:ext uri="{FF2B5EF4-FFF2-40B4-BE49-F238E27FC236}">
                <a16:creationId xmlns:a16="http://schemas.microsoft.com/office/drawing/2014/main" id="{BBED0745-7941-E840-AE01-540F52987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0005" y="3984721"/>
            <a:ext cx="649624" cy="649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1F16B56F-6C7C-A84A-B52C-090E96432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874" y="3387201"/>
            <a:ext cx="942466" cy="1168399"/>
          </a:xfrm>
          <a:prstGeom prst="rect">
            <a:avLst/>
          </a:prstGeom>
        </p:spPr>
      </p:pic>
      <p:pic>
        <p:nvPicPr>
          <p:cNvPr id="5" name="Grafik 4" descr="Ein Bild, das Text, Elektronik enthält.&#10;&#10;Automatisch generierte Beschreibung">
            <a:extLst>
              <a:ext uri="{FF2B5EF4-FFF2-40B4-BE49-F238E27FC236}">
                <a16:creationId xmlns:a16="http://schemas.microsoft.com/office/drawing/2014/main" id="{08196101-AD04-2445-9814-EB47C7341C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4023" y="356928"/>
            <a:ext cx="2360677" cy="1666605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8A12AC3-082B-5446-83E6-A01A76BAC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359484" flipH="1">
            <a:off x="1701671" y="4804405"/>
            <a:ext cx="2321274" cy="179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845F4AD-9C44-7549-B145-667096F754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77271" y="455892"/>
            <a:ext cx="2715551" cy="1794124"/>
          </a:xfrm>
          <a:prstGeom prst="rect">
            <a:avLst/>
          </a:prstGeom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334A36E7-45F6-2142-8EA1-C8407BB93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08652" y="146050"/>
            <a:ext cx="2470686" cy="2413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F7360F5C-8608-754C-88A4-E529F56CD267}"/>
              </a:ext>
            </a:extLst>
          </p:cNvPr>
          <p:cNvCxnSpPr>
            <a:cxnSpLocks/>
          </p:cNvCxnSpPr>
          <p:nvPr/>
        </p:nvCxnSpPr>
        <p:spPr>
          <a:xfrm flipH="1">
            <a:off x="3437467" y="2023533"/>
            <a:ext cx="397934" cy="0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D5A64205-FAA8-5D49-868E-447C30AC38F2}"/>
              </a:ext>
            </a:extLst>
          </p:cNvPr>
          <p:cNvCxnSpPr>
            <a:cxnSpLocks/>
          </p:cNvCxnSpPr>
          <p:nvPr/>
        </p:nvCxnSpPr>
        <p:spPr>
          <a:xfrm flipV="1">
            <a:off x="3437467" y="1797051"/>
            <a:ext cx="0" cy="226482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0174CFEE-55D8-EF41-BC4A-6E647C22BE5F}"/>
              </a:ext>
            </a:extLst>
          </p:cNvPr>
          <p:cNvCxnSpPr>
            <a:cxnSpLocks/>
          </p:cNvCxnSpPr>
          <p:nvPr/>
        </p:nvCxnSpPr>
        <p:spPr>
          <a:xfrm flipH="1">
            <a:off x="3437467" y="1797051"/>
            <a:ext cx="452984" cy="0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5ED7A643-7811-324C-B6F9-B5CFA7E81BDC}"/>
              </a:ext>
            </a:extLst>
          </p:cNvPr>
          <p:cNvCxnSpPr>
            <a:cxnSpLocks/>
          </p:cNvCxnSpPr>
          <p:nvPr/>
        </p:nvCxnSpPr>
        <p:spPr>
          <a:xfrm flipH="1">
            <a:off x="2421467" y="1495674"/>
            <a:ext cx="1413934" cy="138393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Gerade Verbindung 26">
            <a:extLst>
              <a:ext uri="{FF2B5EF4-FFF2-40B4-BE49-F238E27FC236}">
                <a16:creationId xmlns:a16="http://schemas.microsoft.com/office/drawing/2014/main" id="{069E39C9-1D57-D341-8403-E6B81297D1FE}"/>
              </a:ext>
            </a:extLst>
          </p:cNvPr>
          <p:cNvCxnSpPr>
            <a:cxnSpLocks/>
          </p:cNvCxnSpPr>
          <p:nvPr/>
        </p:nvCxnSpPr>
        <p:spPr>
          <a:xfrm flipV="1">
            <a:off x="2175933" y="1797051"/>
            <a:ext cx="1261534" cy="37042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06C18D49-3296-B54A-A416-B02164FBD24A}"/>
              </a:ext>
            </a:extLst>
          </p:cNvPr>
          <p:cNvCxnSpPr>
            <a:cxnSpLocks/>
          </p:cNvCxnSpPr>
          <p:nvPr/>
        </p:nvCxnSpPr>
        <p:spPr>
          <a:xfrm flipH="1" flipV="1">
            <a:off x="5156200" y="1797052"/>
            <a:ext cx="3600315" cy="2359776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Gerade Verbindung 35">
            <a:extLst>
              <a:ext uri="{FF2B5EF4-FFF2-40B4-BE49-F238E27FC236}">
                <a16:creationId xmlns:a16="http://schemas.microsoft.com/office/drawing/2014/main" id="{7003E67C-E908-6D4C-AF5E-EDB2C032C55A}"/>
              </a:ext>
            </a:extLst>
          </p:cNvPr>
          <p:cNvCxnSpPr>
            <a:cxnSpLocks/>
          </p:cNvCxnSpPr>
          <p:nvPr/>
        </p:nvCxnSpPr>
        <p:spPr>
          <a:xfrm flipV="1">
            <a:off x="3372732" y="2023535"/>
            <a:ext cx="1718389" cy="104270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5" name="Grafik 34">
            <a:extLst>
              <a:ext uri="{FF2B5EF4-FFF2-40B4-BE49-F238E27FC236}">
                <a16:creationId xmlns:a16="http://schemas.microsoft.com/office/drawing/2014/main" id="{645366ED-38E6-4547-9B60-A992A35786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12505" y="3596106"/>
            <a:ext cx="1045081" cy="903599"/>
          </a:xfrm>
          <a:prstGeom prst="rect">
            <a:avLst/>
          </a:prstGeom>
        </p:spPr>
      </p:pic>
      <p:pic>
        <p:nvPicPr>
          <p:cNvPr id="38" name="Grafik 37" descr="Ein Bild, das rot, Feuerzeug, Kunststoff, Stapel enthält.&#10;&#10;Automatisch generierte Beschreibung">
            <a:extLst>
              <a:ext uri="{FF2B5EF4-FFF2-40B4-BE49-F238E27FC236}">
                <a16:creationId xmlns:a16="http://schemas.microsoft.com/office/drawing/2014/main" id="{DCAC893C-708F-BC49-8E95-F0D717BA6CA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V="1">
            <a:off x="4294840" y="2811255"/>
            <a:ext cx="949269" cy="815043"/>
          </a:xfrm>
          <a:prstGeom prst="rect">
            <a:avLst/>
          </a:prstGeom>
        </p:spPr>
      </p:pic>
      <p:pic>
        <p:nvPicPr>
          <p:cNvPr id="45" name="Picture 10" descr="Wago Klemmen 50 Stück">
            <a:extLst>
              <a:ext uri="{FF2B5EF4-FFF2-40B4-BE49-F238E27FC236}">
                <a16:creationId xmlns:a16="http://schemas.microsoft.com/office/drawing/2014/main" id="{0AF8F327-5D4C-6748-8385-7AA15D748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7843" y="3003071"/>
            <a:ext cx="649624" cy="649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E9350404-5B0A-BE40-AD28-83868468FABC}"/>
              </a:ext>
            </a:extLst>
          </p:cNvPr>
          <p:cNvCxnSpPr>
            <a:cxnSpLocks/>
          </p:cNvCxnSpPr>
          <p:nvPr/>
        </p:nvCxnSpPr>
        <p:spPr>
          <a:xfrm>
            <a:off x="3379771" y="3566611"/>
            <a:ext cx="719767" cy="25104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3" name="Textfeld 42">
            <a:extLst>
              <a:ext uri="{FF2B5EF4-FFF2-40B4-BE49-F238E27FC236}">
                <a16:creationId xmlns:a16="http://schemas.microsoft.com/office/drawing/2014/main" id="{BDB6A987-D9D4-D945-B04E-35E02C9BD74D}"/>
              </a:ext>
            </a:extLst>
          </p:cNvPr>
          <p:cNvSpPr txBox="1"/>
          <p:nvPr/>
        </p:nvSpPr>
        <p:spPr>
          <a:xfrm>
            <a:off x="4965568" y="3501979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4A </a:t>
            </a:r>
            <a:r>
              <a:rPr lang="de-DE" dirty="0" err="1"/>
              <a:t>fuse</a:t>
            </a:r>
            <a:endParaRPr lang="de-DE" dirty="0"/>
          </a:p>
        </p:txBody>
      </p:sp>
      <p:cxnSp>
        <p:nvCxnSpPr>
          <p:cNvPr id="51" name="Gerade Verbindung 50">
            <a:extLst>
              <a:ext uri="{FF2B5EF4-FFF2-40B4-BE49-F238E27FC236}">
                <a16:creationId xmlns:a16="http://schemas.microsoft.com/office/drawing/2014/main" id="{62FD5549-1532-0F47-BEFD-0CCA73BF5DCE}"/>
              </a:ext>
            </a:extLst>
          </p:cNvPr>
          <p:cNvCxnSpPr>
            <a:cxnSpLocks/>
            <a:endCxn id="2058" idx="1"/>
          </p:cNvCxnSpPr>
          <p:nvPr/>
        </p:nvCxnSpPr>
        <p:spPr>
          <a:xfrm flipV="1">
            <a:off x="6553200" y="4309533"/>
            <a:ext cx="2106805" cy="17725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9" name="Textfeld 48">
            <a:extLst>
              <a:ext uri="{FF2B5EF4-FFF2-40B4-BE49-F238E27FC236}">
                <a16:creationId xmlns:a16="http://schemas.microsoft.com/office/drawing/2014/main" id="{8B8C9FE4-EAF3-BF42-87CE-82A52B3F95CF}"/>
              </a:ext>
            </a:extLst>
          </p:cNvPr>
          <p:cNvSpPr txBox="1"/>
          <p:nvPr/>
        </p:nvSpPr>
        <p:spPr>
          <a:xfrm>
            <a:off x="6391346" y="4408946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1 2 3</a:t>
            </a:r>
          </a:p>
        </p:txBody>
      </p:sp>
      <p:cxnSp>
        <p:nvCxnSpPr>
          <p:cNvPr id="57" name="Gerade Verbindung 56">
            <a:extLst>
              <a:ext uri="{FF2B5EF4-FFF2-40B4-BE49-F238E27FC236}">
                <a16:creationId xmlns:a16="http://schemas.microsoft.com/office/drawing/2014/main" id="{48BB9C44-40B2-3947-9845-4A858561F62F}"/>
              </a:ext>
            </a:extLst>
          </p:cNvPr>
          <p:cNvCxnSpPr>
            <a:cxnSpLocks/>
          </p:cNvCxnSpPr>
          <p:nvPr/>
        </p:nvCxnSpPr>
        <p:spPr>
          <a:xfrm flipH="1">
            <a:off x="6894442" y="4167840"/>
            <a:ext cx="1862073" cy="141693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Gerade Verbindung 60">
            <a:extLst>
              <a:ext uri="{FF2B5EF4-FFF2-40B4-BE49-F238E27FC236}">
                <a16:creationId xmlns:a16="http://schemas.microsoft.com/office/drawing/2014/main" id="{6BD6C0F6-5C5C-1942-83C2-D0098F09F779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5157586" y="4047906"/>
            <a:ext cx="1554521" cy="26162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8" name="Textfeld 57">
            <a:extLst>
              <a:ext uri="{FF2B5EF4-FFF2-40B4-BE49-F238E27FC236}">
                <a16:creationId xmlns:a16="http://schemas.microsoft.com/office/drawing/2014/main" id="{C9A0E7A7-ADCB-9248-98DE-2EC41C5DD5C1}"/>
              </a:ext>
            </a:extLst>
          </p:cNvPr>
          <p:cNvSpPr txBox="1"/>
          <p:nvPr/>
        </p:nvSpPr>
        <p:spPr>
          <a:xfrm>
            <a:off x="2645132" y="3485094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Wago</a:t>
            </a:r>
            <a:endParaRPr lang="de-DE" dirty="0"/>
          </a:p>
        </p:txBody>
      </p:sp>
      <p:cxnSp>
        <p:nvCxnSpPr>
          <p:cNvPr id="65" name="Gerade Verbindung 64">
            <a:extLst>
              <a:ext uri="{FF2B5EF4-FFF2-40B4-BE49-F238E27FC236}">
                <a16:creationId xmlns:a16="http://schemas.microsoft.com/office/drawing/2014/main" id="{FEE2B7FC-1F01-1143-B98F-39F093B422EB}"/>
              </a:ext>
            </a:extLst>
          </p:cNvPr>
          <p:cNvCxnSpPr>
            <a:cxnSpLocks/>
          </p:cNvCxnSpPr>
          <p:nvPr/>
        </p:nvCxnSpPr>
        <p:spPr>
          <a:xfrm flipH="1" flipV="1">
            <a:off x="5244109" y="967902"/>
            <a:ext cx="2897942" cy="557577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8" name="Gerade Verbindung 67">
            <a:extLst>
              <a:ext uri="{FF2B5EF4-FFF2-40B4-BE49-F238E27FC236}">
                <a16:creationId xmlns:a16="http://schemas.microsoft.com/office/drawing/2014/main" id="{9D7C389B-D5B4-7642-A5B1-D0117B86E172}"/>
              </a:ext>
            </a:extLst>
          </p:cNvPr>
          <p:cNvCxnSpPr>
            <a:cxnSpLocks/>
          </p:cNvCxnSpPr>
          <p:nvPr/>
        </p:nvCxnSpPr>
        <p:spPr>
          <a:xfrm>
            <a:off x="5251317" y="1483355"/>
            <a:ext cx="2890734" cy="3120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1" name="Gerade Verbindung 70">
            <a:extLst>
              <a:ext uri="{FF2B5EF4-FFF2-40B4-BE49-F238E27FC236}">
                <a16:creationId xmlns:a16="http://schemas.microsoft.com/office/drawing/2014/main" id="{F51899AC-DFEB-9F43-B00F-6EFB9FB3AD87}"/>
              </a:ext>
            </a:extLst>
          </p:cNvPr>
          <p:cNvCxnSpPr>
            <a:cxnSpLocks/>
          </p:cNvCxnSpPr>
          <p:nvPr/>
        </p:nvCxnSpPr>
        <p:spPr>
          <a:xfrm flipV="1">
            <a:off x="8498541" y="1290919"/>
            <a:ext cx="559398" cy="95909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Gerade Verbindung 73">
            <a:extLst>
              <a:ext uri="{FF2B5EF4-FFF2-40B4-BE49-F238E27FC236}">
                <a16:creationId xmlns:a16="http://schemas.microsoft.com/office/drawing/2014/main" id="{B60ADA3A-793F-1742-A85F-2C26BFEF17C6}"/>
              </a:ext>
            </a:extLst>
          </p:cNvPr>
          <p:cNvCxnSpPr>
            <a:cxnSpLocks/>
          </p:cNvCxnSpPr>
          <p:nvPr/>
        </p:nvCxnSpPr>
        <p:spPr>
          <a:xfrm flipH="1">
            <a:off x="3437467" y="2250016"/>
            <a:ext cx="5061074" cy="75305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7" name="Picture 2" descr="Thermo TECH Polyester Heizfolie selbstklebend 12 V/DC, 12 V/AC 15W Schutzart IPX4 (L x B) 330mm x 230mm">
            <a:extLst>
              <a:ext uri="{FF2B5EF4-FFF2-40B4-BE49-F238E27FC236}">
                <a16:creationId xmlns:a16="http://schemas.microsoft.com/office/drawing/2014/main" id="{2B75BEC3-C613-DC42-A00E-16553B47D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671331" y="-21155"/>
            <a:ext cx="1161742" cy="1469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2" descr="Thermo TECH Polyester Heizfolie selbstklebend 12 V/DC, 12 V/AC 15W Schutzart IPX4 (L x B) 330mm x 230mm">
            <a:extLst>
              <a:ext uri="{FF2B5EF4-FFF2-40B4-BE49-F238E27FC236}">
                <a16:creationId xmlns:a16="http://schemas.microsoft.com/office/drawing/2014/main" id="{35E731AE-08D6-4242-BC0A-BB5F91FDA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681363" y="1288880"/>
            <a:ext cx="1161742" cy="1469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9" name="Gerade Verbindung 78">
            <a:extLst>
              <a:ext uri="{FF2B5EF4-FFF2-40B4-BE49-F238E27FC236}">
                <a16:creationId xmlns:a16="http://schemas.microsoft.com/office/drawing/2014/main" id="{E44D9C61-EFF0-C54B-964C-CB09B38B0109}"/>
              </a:ext>
            </a:extLst>
          </p:cNvPr>
          <p:cNvCxnSpPr>
            <a:cxnSpLocks/>
          </p:cNvCxnSpPr>
          <p:nvPr/>
        </p:nvCxnSpPr>
        <p:spPr>
          <a:xfrm flipH="1">
            <a:off x="9153227" y="2167800"/>
            <a:ext cx="1518104" cy="1900422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1" name="Gerade Verbindung 80">
            <a:extLst>
              <a:ext uri="{FF2B5EF4-FFF2-40B4-BE49-F238E27FC236}">
                <a16:creationId xmlns:a16="http://schemas.microsoft.com/office/drawing/2014/main" id="{5B7CB992-F701-804C-93DE-55C7DC7F07ED}"/>
              </a:ext>
            </a:extLst>
          </p:cNvPr>
          <p:cNvCxnSpPr>
            <a:cxnSpLocks/>
          </p:cNvCxnSpPr>
          <p:nvPr/>
        </p:nvCxnSpPr>
        <p:spPr>
          <a:xfrm flipH="1">
            <a:off x="9138817" y="825251"/>
            <a:ext cx="1532514" cy="3242971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4" name="Gerade Verbindung 83">
            <a:extLst>
              <a:ext uri="{FF2B5EF4-FFF2-40B4-BE49-F238E27FC236}">
                <a16:creationId xmlns:a16="http://schemas.microsoft.com/office/drawing/2014/main" id="{53C620AC-967E-384D-B083-6D96C2575625}"/>
              </a:ext>
            </a:extLst>
          </p:cNvPr>
          <p:cNvCxnSpPr>
            <a:cxnSpLocks/>
            <a:stCxn id="77" idx="3"/>
          </p:cNvCxnSpPr>
          <p:nvPr/>
        </p:nvCxnSpPr>
        <p:spPr>
          <a:xfrm flipH="1">
            <a:off x="8778241" y="713498"/>
            <a:ext cx="1893090" cy="56640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7" name="Gerade Verbindung 86">
            <a:extLst>
              <a:ext uri="{FF2B5EF4-FFF2-40B4-BE49-F238E27FC236}">
                <a16:creationId xmlns:a16="http://schemas.microsoft.com/office/drawing/2014/main" id="{5A0D4FCC-FDAC-1B43-B056-E8842096076A}"/>
              </a:ext>
            </a:extLst>
          </p:cNvPr>
          <p:cNvCxnSpPr>
            <a:cxnSpLocks/>
            <a:stCxn id="78" idx="3"/>
            <a:endCxn id="5" idx="3"/>
          </p:cNvCxnSpPr>
          <p:nvPr/>
        </p:nvCxnSpPr>
        <p:spPr>
          <a:xfrm flipH="1" flipV="1">
            <a:off x="9144700" y="1190231"/>
            <a:ext cx="1536663" cy="83330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9" name="Textfeld 88">
            <a:extLst>
              <a:ext uri="{FF2B5EF4-FFF2-40B4-BE49-F238E27FC236}">
                <a16:creationId xmlns:a16="http://schemas.microsoft.com/office/drawing/2014/main" id="{EDC5D475-14CE-C745-BB18-4FADBEA40859}"/>
              </a:ext>
            </a:extLst>
          </p:cNvPr>
          <p:cNvSpPr txBox="1"/>
          <p:nvPr/>
        </p:nvSpPr>
        <p:spPr>
          <a:xfrm>
            <a:off x="18764461" y="1784190"/>
            <a:ext cx="457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LED Strip</a:t>
            </a:r>
          </a:p>
        </p:txBody>
      </p:sp>
      <p:pic>
        <p:nvPicPr>
          <p:cNvPr id="2060" name="Picture 12" descr="LED Light Strip 12V 24V RGB RGBW RGBWW PC SMD 5050 60Led/s 5 M 12 24 V Volt LED  Strip Lights Waterproof Lamp Ribbon TV Backlight|LED Strips| - AliExpress">
            <a:extLst>
              <a:ext uri="{FF2B5EF4-FFF2-40B4-BE49-F238E27FC236}">
                <a16:creationId xmlns:a16="http://schemas.microsoft.com/office/drawing/2014/main" id="{FE66444C-2B68-8648-AC05-0C0F8A160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9774" y="3051770"/>
            <a:ext cx="1469963" cy="146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Textfeld 89">
            <a:extLst>
              <a:ext uri="{FF2B5EF4-FFF2-40B4-BE49-F238E27FC236}">
                <a16:creationId xmlns:a16="http://schemas.microsoft.com/office/drawing/2014/main" id="{2924AFA1-B89F-B34B-A9C8-80E98285F4E3}"/>
              </a:ext>
            </a:extLst>
          </p:cNvPr>
          <p:cNvSpPr txBox="1"/>
          <p:nvPr/>
        </p:nvSpPr>
        <p:spPr>
          <a:xfrm>
            <a:off x="10582229" y="3041592"/>
            <a:ext cx="1427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12V LED </a:t>
            </a:r>
            <a:r>
              <a:rPr lang="de-DE" dirty="0" err="1"/>
              <a:t>strip</a:t>
            </a:r>
            <a:endParaRPr lang="de-DE" dirty="0"/>
          </a:p>
        </p:txBody>
      </p:sp>
      <p:cxnSp>
        <p:nvCxnSpPr>
          <p:cNvPr id="97" name="Gerade Verbindung 96">
            <a:extLst>
              <a:ext uri="{FF2B5EF4-FFF2-40B4-BE49-F238E27FC236}">
                <a16:creationId xmlns:a16="http://schemas.microsoft.com/office/drawing/2014/main" id="{865CA237-ADCD-944F-B3F2-FCB447D8F711}"/>
              </a:ext>
            </a:extLst>
          </p:cNvPr>
          <p:cNvCxnSpPr>
            <a:cxnSpLocks/>
            <a:stCxn id="2060" idx="1"/>
          </p:cNvCxnSpPr>
          <p:nvPr/>
        </p:nvCxnSpPr>
        <p:spPr>
          <a:xfrm flipH="1">
            <a:off x="9305628" y="3786752"/>
            <a:ext cx="1274146" cy="433870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9" name="Gerade Verbindung 98">
            <a:extLst>
              <a:ext uri="{FF2B5EF4-FFF2-40B4-BE49-F238E27FC236}">
                <a16:creationId xmlns:a16="http://schemas.microsoft.com/office/drawing/2014/main" id="{676448AA-65C8-C044-9E07-8A13143FB8FD}"/>
              </a:ext>
            </a:extLst>
          </p:cNvPr>
          <p:cNvCxnSpPr>
            <a:cxnSpLocks/>
          </p:cNvCxnSpPr>
          <p:nvPr/>
        </p:nvCxnSpPr>
        <p:spPr>
          <a:xfrm flipH="1" flipV="1">
            <a:off x="8485164" y="2250016"/>
            <a:ext cx="2104835" cy="138433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2" name="Grafik 101">
            <a:extLst>
              <a:ext uri="{FF2B5EF4-FFF2-40B4-BE49-F238E27FC236}">
                <a16:creationId xmlns:a16="http://schemas.microsoft.com/office/drawing/2014/main" id="{D48DDE1E-1FB3-9C43-A535-8919563237E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71725" y="4671133"/>
            <a:ext cx="1368950" cy="1174750"/>
          </a:xfrm>
          <a:prstGeom prst="rect">
            <a:avLst/>
          </a:prstGeom>
        </p:spPr>
      </p:pic>
      <p:cxnSp>
        <p:nvCxnSpPr>
          <p:cNvPr id="105" name="Gerade Verbindung 104">
            <a:extLst>
              <a:ext uri="{FF2B5EF4-FFF2-40B4-BE49-F238E27FC236}">
                <a16:creationId xmlns:a16="http://schemas.microsoft.com/office/drawing/2014/main" id="{D0C6432B-8F92-6E48-837C-F738D554E073}"/>
              </a:ext>
            </a:extLst>
          </p:cNvPr>
          <p:cNvCxnSpPr/>
          <p:nvPr/>
        </p:nvCxnSpPr>
        <p:spPr>
          <a:xfrm flipV="1">
            <a:off x="3543300" y="5437413"/>
            <a:ext cx="1226174" cy="661307"/>
          </a:xfrm>
          <a:prstGeom prst="line">
            <a:avLst/>
          </a:prstGeom>
          <a:ln w="57150">
            <a:solidFill>
              <a:srgbClr val="00B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 Verbindung 94">
            <a:extLst>
              <a:ext uri="{FF2B5EF4-FFF2-40B4-BE49-F238E27FC236}">
                <a16:creationId xmlns:a16="http://schemas.microsoft.com/office/drawing/2014/main" id="{02710B4A-589E-CD44-BAE0-6A87C0EC6576}"/>
              </a:ext>
            </a:extLst>
          </p:cNvPr>
          <p:cNvCxnSpPr/>
          <p:nvPr/>
        </p:nvCxnSpPr>
        <p:spPr>
          <a:xfrm flipV="1">
            <a:off x="3543300" y="5437414"/>
            <a:ext cx="1226174" cy="661307"/>
          </a:xfrm>
          <a:prstGeom prst="line">
            <a:avLst/>
          </a:prstGeom>
          <a:ln w="57150">
            <a:solidFill>
              <a:srgbClr val="FFFF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Gerade Verbindung 105">
            <a:extLst>
              <a:ext uri="{FF2B5EF4-FFF2-40B4-BE49-F238E27FC236}">
                <a16:creationId xmlns:a16="http://schemas.microsoft.com/office/drawing/2014/main" id="{4AD3182D-F2B6-6F44-BE9F-8A0D2DDF0878}"/>
              </a:ext>
            </a:extLst>
          </p:cNvPr>
          <p:cNvCxnSpPr>
            <a:cxnSpLocks/>
          </p:cNvCxnSpPr>
          <p:nvPr/>
        </p:nvCxnSpPr>
        <p:spPr>
          <a:xfrm>
            <a:off x="3581642" y="6162151"/>
            <a:ext cx="4560409" cy="459085"/>
          </a:xfrm>
          <a:prstGeom prst="line">
            <a:avLst/>
          </a:prstGeom>
          <a:ln w="571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8" name="Gerade Verbindung 107">
            <a:extLst>
              <a:ext uri="{FF2B5EF4-FFF2-40B4-BE49-F238E27FC236}">
                <a16:creationId xmlns:a16="http://schemas.microsoft.com/office/drawing/2014/main" id="{6D749961-A8ED-0A48-9F61-94617FBE78C5}"/>
              </a:ext>
            </a:extLst>
          </p:cNvPr>
          <p:cNvCxnSpPr>
            <a:cxnSpLocks/>
          </p:cNvCxnSpPr>
          <p:nvPr/>
        </p:nvCxnSpPr>
        <p:spPr>
          <a:xfrm>
            <a:off x="3570542" y="6295706"/>
            <a:ext cx="4560409" cy="459085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062" name="Picture 14" descr="Crimpen statt Löten - Heimelektronik richtig reparieren -  itsystemkaufmann.de">
            <a:extLst>
              <a:ext uri="{FF2B5EF4-FFF2-40B4-BE49-F238E27FC236}">
                <a16:creationId xmlns:a16="http://schemas.microsoft.com/office/drawing/2014/main" id="{A4A4DFDC-F609-3441-B196-F178F981F5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82" y="2439137"/>
            <a:ext cx="1915767" cy="1076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Product Image">
            <a:extLst>
              <a:ext uri="{FF2B5EF4-FFF2-40B4-BE49-F238E27FC236}">
                <a16:creationId xmlns:a16="http://schemas.microsoft.com/office/drawing/2014/main" id="{879A378F-1100-0148-AD21-E0A1373F8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20" y="3509625"/>
            <a:ext cx="1271527" cy="1076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Textfeld 97">
            <a:extLst>
              <a:ext uri="{FF2B5EF4-FFF2-40B4-BE49-F238E27FC236}">
                <a16:creationId xmlns:a16="http://schemas.microsoft.com/office/drawing/2014/main" id="{89E0FB39-0BE2-574E-8A91-F3FD6AC609DC}"/>
              </a:ext>
            </a:extLst>
          </p:cNvPr>
          <p:cNvSpPr txBox="1"/>
          <p:nvPr/>
        </p:nvSpPr>
        <p:spPr>
          <a:xfrm>
            <a:off x="-36179" y="4429868"/>
            <a:ext cx="18158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isolated</a:t>
            </a:r>
            <a:endParaRPr lang="de-DE" dirty="0"/>
          </a:p>
          <a:p>
            <a:r>
              <a:rPr lang="de-DE" dirty="0" err="1"/>
              <a:t>crimp</a:t>
            </a:r>
            <a:r>
              <a:rPr lang="de-DE" dirty="0"/>
              <a:t> </a:t>
            </a:r>
            <a:r>
              <a:rPr lang="de-DE" dirty="0" err="1"/>
              <a:t>connectors</a:t>
            </a:r>
            <a:endParaRPr lang="de-DE" dirty="0"/>
          </a:p>
          <a:p>
            <a:r>
              <a:rPr lang="de-DE" dirty="0" err="1"/>
              <a:t>as</a:t>
            </a:r>
            <a:r>
              <a:rPr lang="de-DE" dirty="0"/>
              <a:t> in </a:t>
            </a:r>
            <a:r>
              <a:rPr lang="de-DE" dirty="0" err="1"/>
              <a:t>cars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12V,</a:t>
            </a:r>
          </a:p>
          <a:p>
            <a:r>
              <a:rPr lang="de-DE" dirty="0"/>
              <a:t>not </a:t>
            </a:r>
            <a:r>
              <a:rPr lang="de-DE" dirty="0" err="1"/>
              <a:t>for</a:t>
            </a:r>
            <a:r>
              <a:rPr lang="de-DE" dirty="0"/>
              <a:t> 230V!</a:t>
            </a:r>
          </a:p>
        </p:txBody>
      </p:sp>
      <p:pic>
        <p:nvPicPr>
          <p:cNvPr id="112" name="Picture 10" descr="Wago Klemmen 50 Stück">
            <a:extLst>
              <a:ext uri="{FF2B5EF4-FFF2-40B4-BE49-F238E27FC236}">
                <a16:creationId xmlns:a16="http://schemas.microsoft.com/office/drawing/2014/main" id="{602456FF-7F2A-374C-AAFD-58F958647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735" y="6214780"/>
            <a:ext cx="649624" cy="649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Textfeld 99">
            <a:extLst>
              <a:ext uri="{FF2B5EF4-FFF2-40B4-BE49-F238E27FC236}">
                <a16:creationId xmlns:a16="http://schemas.microsoft.com/office/drawing/2014/main" id="{02894FE3-C87F-714F-BA75-14276F54357B}"/>
              </a:ext>
            </a:extLst>
          </p:cNvPr>
          <p:cNvSpPr txBox="1"/>
          <p:nvPr/>
        </p:nvSpPr>
        <p:spPr>
          <a:xfrm rot="322712">
            <a:off x="4476090" y="5983001"/>
            <a:ext cx="2983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ask</a:t>
            </a:r>
            <a:r>
              <a:rPr lang="de-DE" dirty="0"/>
              <a:t> </a:t>
            </a:r>
            <a:r>
              <a:rPr lang="de-DE" dirty="0" err="1"/>
              <a:t>eletrician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230V </a:t>
            </a:r>
            <a:r>
              <a:rPr lang="de-DE" dirty="0" err="1"/>
              <a:t>wiring</a:t>
            </a:r>
            <a:r>
              <a:rPr lang="de-DE" dirty="0"/>
              <a:t>!</a:t>
            </a:r>
          </a:p>
        </p:txBody>
      </p:sp>
      <p:sp>
        <p:nvSpPr>
          <p:cNvPr id="101" name="Textfeld 100">
            <a:extLst>
              <a:ext uri="{FF2B5EF4-FFF2-40B4-BE49-F238E27FC236}">
                <a16:creationId xmlns:a16="http://schemas.microsoft.com/office/drawing/2014/main" id="{E3998CEF-68BF-EE43-A253-34E82F3E19DE}"/>
              </a:ext>
            </a:extLst>
          </p:cNvPr>
          <p:cNvSpPr txBox="1"/>
          <p:nvPr/>
        </p:nvSpPr>
        <p:spPr>
          <a:xfrm>
            <a:off x="4114081" y="5370898"/>
            <a:ext cx="335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/>
              <a:t>!</a:t>
            </a:r>
          </a:p>
        </p:txBody>
      </p:sp>
      <p:pic>
        <p:nvPicPr>
          <p:cNvPr id="2066" name="Picture 18" descr="Hochspannung – Wikipedia">
            <a:extLst>
              <a:ext uri="{FF2B5EF4-FFF2-40B4-BE49-F238E27FC236}">
                <a16:creationId xmlns:a16="http://schemas.microsoft.com/office/drawing/2014/main" id="{3960DB1C-5758-2343-B5BE-0537F1BC7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8004" y="5168300"/>
            <a:ext cx="635357" cy="533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8" name="Picture 10" descr="Wago Klemmen 50 Stück">
            <a:extLst>
              <a:ext uri="{FF2B5EF4-FFF2-40B4-BE49-F238E27FC236}">
                <a16:creationId xmlns:a16="http://schemas.microsoft.com/office/drawing/2014/main" id="{EB5FBA02-BE91-D940-8B82-15C68E7C2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926" y="146050"/>
            <a:ext cx="720799" cy="72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Textfeld 103">
            <a:extLst>
              <a:ext uri="{FF2B5EF4-FFF2-40B4-BE49-F238E27FC236}">
                <a16:creationId xmlns:a16="http://schemas.microsoft.com/office/drawing/2014/main" id="{664D9168-8A20-5D44-A8D0-AF8A5B41BB87}"/>
              </a:ext>
            </a:extLst>
          </p:cNvPr>
          <p:cNvSpPr txBox="1"/>
          <p:nvPr/>
        </p:nvSpPr>
        <p:spPr>
          <a:xfrm>
            <a:off x="6219520" y="1770284"/>
            <a:ext cx="14736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0,75m^2 </a:t>
            </a:r>
            <a:r>
              <a:rPr lang="de-DE" dirty="0" err="1"/>
              <a:t>wire</a:t>
            </a:r>
            <a:endParaRPr lang="de-DE" dirty="0"/>
          </a:p>
          <a:p>
            <a:r>
              <a:rPr lang="de-DE" dirty="0" err="1"/>
              <a:t>for</a:t>
            </a:r>
            <a:r>
              <a:rPr lang="de-DE" dirty="0"/>
              <a:t> 12V</a:t>
            </a:r>
          </a:p>
        </p:txBody>
      </p:sp>
      <p:sp>
        <p:nvSpPr>
          <p:cNvPr id="107" name="Textfeld 106">
            <a:extLst>
              <a:ext uri="{FF2B5EF4-FFF2-40B4-BE49-F238E27FC236}">
                <a16:creationId xmlns:a16="http://schemas.microsoft.com/office/drawing/2014/main" id="{4A5BF47F-051F-8E48-9244-A30B45967017}"/>
              </a:ext>
            </a:extLst>
          </p:cNvPr>
          <p:cNvSpPr txBox="1"/>
          <p:nvPr/>
        </p:nvSpPr>
        <p:spPr>
          <a:xfrm>
            <a:off x="8797818" y="5567081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30W</a:t>
            </a:r>
          </a:p>
        </p:txBody>
      </p:sp>
    </p:spTree>
    <p:extLst>
      <p:ext uri="{BB962C8B-B14F-4D97-AF65-F5344CB8AC3E}">
        <p14:creationId xmlns:p14="http://schemas.microsoft.com/office/powerpoint/2010/main" val="3222306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6A7675E-0837-0644-BA70-5B1D47251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141" y="2311400"/>
            <a:ext cx="1390650" cy="1412724"/>
          </a:xfrm>
          <a:prstGeom prst="rect">
            <a:avLst/>
          </a:prstGeom>
        </p:spPr>
      </p:pic>
      <p:pic>
        <p:nvPicPr>
          <p:cNvPr id="4098" name="Picture 2" descr="500+ kostenlose Bohrer und Bohren-Bilder - Pixabay">
            <a:extLst>
              <a:ext uri="{FF2B5EF4-FFF2-40B4-BE49-F238E27FC236}">
                <a16:creationId xmlns:a16="http://schemas.microsoft.com/office/drawing/2014/main" id="{842846B7-4D46-B749-8CCE-7EEED282A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 flipV="1">
            <a:off x="685800" y="274355"/>
            <a:ext cx="2069548" cy="2377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666C5199-487B-3241-AD4C-C777AF8CD792}"/>
              </a:ext>
            </a:extLst>
          </p:cNvPr>
          <p:cNvCxnSpPr/>
          <p:nvPr/>
        </p:nvCxnSpPr>
        <p:spPr>
          <a:xfrm>
            <a:off x="2755348" y="2651539"/>
            <a:ext cx="464930" cy="4892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D510F499-C3ED-C540-BEB5-51EC3C34716B}"/>
              </a:ext>
            </a:extLst>
          </p:cNvPr>
          <p:cNvSpPr txBox="1"/>
          <p:nvPr/>
        </p:nvSpPr>
        <p:spPr>
          <a:xfrm>
            <a:off x="2629415" y="1945381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4 </a:t>
            </a:r>
            <a:r>
              <a:rPr lang="de-DE" dirty="0" err="1"/>
              <a:t>or</a:t>
            </a:r>
            <a:r>
              <a:rPr lang="de-DE" dirty="0"/>
              <a:t> 5mm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6DD7C88-179F-B140-8519-2E7482D0A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8689" y="0"/>
            <a:ext cx="7862873" cy="6858000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DFB5AEA-3D06-8046-A478-1C2C328E3046}"/>
              </a:ext>
            </a:extLst>
          </p:cNvPr>
          <p:cNvCxnSpPr>
            <a:cxnSpLocks/>
          </p:cNvCxnSpPr>
          <p:nvPr/>
        </p:nvCxnSpPr>
        <p:spPr>
          <a:xfrm>
            <a:off x="10207487" y="2311400"/>
            <a:ext cx="321246" cy="203788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DF9E37CE-EA4D-DA44-BF68-A8946BB0A6C3}"/>
              </a:ext>
            </a:extLst>
          </p:cNvPr>
          <p:cNvCxnSpPr>
            <a:cxnSpLocks/>
          </p:cNvCxnSpPr>
          <p:nvPr/>
        </p:nvCxnSpPr>
        <p:spPr>
          <a:xfrm>
            <a:off x="9953385" y="2047461"/>
            <a:ext cx="254102" cy="26393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046B1828-CFC5-DD49-907A-58ADA5718B15}"/>
              </a:ext>
            </a:extLst>
          </p:cNvPr>
          <p:cNvCxnSpPr>
            <a:cxnSpLocks/>
          </p:cNvCxnSpPr>
          <p:nvPr/>
        </p:nvCxnSpPr>
        <p:spPr>
          <a:xfrm>
            <a:off x="6096000" y="695739"/>
            <a:ext cx="3857385" cy="135172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1D340D08-676A-A744-BDB1-58549A1E7EC1}"/>
              </a:ext>
            </a:extLst>
          </p:cNvPr>
          <p:cNvCxnSpPr>
            <a:cxnSpLocks/>
          </p:cNvCxnSpPr>
          <p:nvPr/>
        </p:nvCxnSpPr>
        <p:spPr>
          <a:xfrm flipV="1">
            <a:off x="5903843" y="695739"/>
            <a:ext cx="192157" cy="17705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ADD36ED7-1B56-4647-AAA6-0D9C10B3D170}"/>
              </a:ext>
            </a:extLst>
          </p:cNvPr>
          <p:cNvCxnSpPr>
            <a:cxnSpLocks/>
          </p:cNvCxnSpPr>
          <p:nvPr/>
        </p:nvCxnSpPr>
        <p:spPr>
          <a:xfrm flipH="1" flipV="1">
            <a:off x="5903843" y="872797"/>
            <a:ext cx="288235" cy="166168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AD4D8735-EF13-2945-9951-E01044B3D1D7}"/>
              </a:ext>
            </a:extLst>
          </p:cNvPr>
          <p:cNvCxnSpPr>
            <a:cxnSpLocks/>
          </p:cNvCxnSpPr>
          <p:nvPr/>
        </p:nvCxnSpPr>
        <p:spPr>
          <a:xfrm>
            <a:off x="10303565" y="2209320"/>
            <a:ext cx="333707" cy="21004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8765CD83-AAA2-C043-B5C0-0C2BAC6E94B7}"/>
              </a:ext>
            </a:extLst>
          </p:cNvPr>
          <p:cNvCxnSpPr>
            <a:cxnSpLocks/>
          </p:cNvCxnSpPr>
          <p:nvPr/>
        </p:nvCxnSpPr>
        <p:spPr>
          <a:xfrm>
            <a:off x="10049463" y="1945381"/>
            <a:ext cx="254102" cy="26393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E4A8969-BDCA-FF4E-89CC-5E115C86729F}"/>
              </a:ext>
            </a:extLst>
          </p:cNvPr>
          <p:cNvCxnSpPr>
            <a:cxnSpLocks/>
          </p:cNvCxnSpPr>
          <p:nvPr/>
        </p:nvCxnSpPr>
        <p:spPr>
          <a:xfrm>
            <a:off x="6192078" y="593659"/>
            <a:ext cx="3857385" cy="13517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B4B5A5E1-C209-E447-B12F-AF907F12EB47}"/>
              </a:ext>
            </a:extLst>
          </p:cNvPr>
          <p:cNvCxnSpPr>
            <a:cxnSpLocks/>
          </p:cNvCxnSpPr>
          <p:nvPr/>
        </p:nvCxnSpPr>
        <p:spPr>
          <a:xfrm flipV="1">
            <a:off x="5999921" y="593659"/>
            <a:ext cx="192157" cy="17705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Gerade Verbindung 26">
            <a:extLst>
              <a:ext uri="{FF2B5EF4-FFF2-40B4-BE49-F238E27FC236}">
                <a16:creationId xmlns:a16="http://schemas.microsoft.com/office/drawing/2014/main" id="{285CBF48-7749-9A45-B026-B1632CA59E45}"/>
              </a:ext>
            </a:extLst>
          </p:cNvPr>
          <p:cNvCxnSpPr>
            <a:cxnSpLocks/>
          </p:cNvCxnSpPr>
          <p:nvPr/>
        </p:nvCxnSpPr>
        <p:spPr>
          <a:xfrm flipH="1" flipV="1">
            <a:off x="5999921" y="770717"/>
            <a:ext cx="288235" cy="166168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6CBBD620-C7B3-0847-8D6F-E3C2A487D354}"/>
              </a:ext>
            </a:extLst>
          </p:cNvPr>
          <p:cNvCxnSpPr>
            <a:cxnSpLocks/>
          </p:cNvCxnSpPr>
          <p:nvPr/>
        </p:nvCxnSpPr>
        <p:spPr>
          <a:xfrm flipH="1">
            <a:off x="10441144" y="2941622"/>
            <a:ext cx="443441" cy="175253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8FB9BB15-E6CC-FE44-93F4-1D2A9184377C}"/>
              </a:ext>
            </a:extLst>
          </p:cNvPr>
          <p:cNvCxnSpPr>
            <a:cxnSpLocks/>
          </p:cNvCxnSpPr>
          <p:nvPr/>
        </p:nvCxnSpPr>
        <p:spPr>
          <a:xfrm flipH="1">
            <a:off x="10528305" y="3138452"/>
            <a:ext cx="378186" cy="162214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8" name="Picture 2" descr="500+ kostenlose Bohrer und Bohren-Bilder - Pixabay">
            <a:extLst>
              <a:ext uri="{FF2B5EF4-FFF2-40B4-BE49-F238E27FC236}">
                <a16:creationId xmlns:a16="http://schemas.microsoft.com/office/drawing/2014/main" id="{7362857B-D9E4-CB42-837E-2DABE0BF8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65361" flipH="1" flipV="1">
            <a:off x="11159656" y="2575972"/>
            <a:ext cx="769233" cy="883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500+ kostenlose Bohrer und Bohren-Bilder - Pixabay">
            <a:extLst>
              <a:ext uri="{FF2B5EF4-FFF2-40B4-BE49-F238E27FC236}">
                <a16:creationId xmlns:a16="http://schemas.microsoft.com/office/drawing/2014/main" id="{20F8D53E-E6FD-7347-82A0-46BB54967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65361">
            <a:off x="5089056" y="1995511"/>
            <a:ext cx="885931" cy="1017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7F0B40C4-5087-0C43-A86A-C5A247AC4F33}"/>
              </a:ext>
            </a:extLst>
          </p:cNvPr>
          <p:cNvCxnSpPr/>
          <p:nvPr/>
        </p:nvCxnSpPr>
        <p:spPr>
          <a:xfrm>
            <a:off x="4601817" y="2311400"/>
            <a:ext cx="0" cy="248920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84F2225D-5393-C843-9F41-2C152B00EE2B}"/>
              </a:ext>
            </a:extLst>
          </p:cNvPr>
          <p:cNvCxnSpPr/>
          <p:nvPr/>
        </p:nvCxnSpPr>
        <p:spPr>
          <a:xfrm>
            <a:off x="9097617" y="3065196"/>
            <a:ext cx="0" cy="248920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feld 40">
            <a:extLst>
              <a:ext uri="{FF2B5EF4-FFF2-40B4-BE49-F238E27FC236}">
                <a16:creationId xmlns:a16="http://schemas.microsoft.com/office/drawing/2014/main" id="{4A3B63A4-7686-844D-9176-3C936F033E75}"/>
              </a:ext>
            </a:extLst>
          </p:cNvPr>
          <p:cNvSpPr txBox="1"/>
          <p:nvPr/>
        </p:nvSpPr>
        <p:spPr>
          <a:xfrm>
            <a:off x="5885726" y="3806491"/>
            <a:ext cx="215860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solidFill>
                  <a:srgbClr val="FFFF00"/>
                </a:solidFill>
              </a:rPr>
              <a:t>optional</a:t>
            </a:r>
          </a:p>
          <a:p>
            <a:r>
              <a:rPr lang="de-DE" sz="2800" dirty="0">
                <a:solidFill>
                  <a:srgbClr val="FFFF00"/>
                </a:solidFill>
              </a:rPr>
              <a:t>12V </a:t>
            </a:r>
            <a:r>
              <a:rPr lang="de-DE" sz="2800" dirty="0" err="1">
                <a:solidFill>
                  <a:srgbClr val="FFFF00"/>
                </a:solidFill>
              </a:rPr>
              <a:t>led</a:t>
            </a:r>
            <a:r>
              <a:rPr lang="de-DE" sz="2800" dirty="0">
                <a:solidFill>
                  <a:srgbClr val="FFFF00"/>
                </a:solidFill>
              </a:rPr>
              <a:t> </a:t>
            </a:r>
            <a:r>
              <a:rPr lang="de-DE" sz="2800" dirty="0" err="1">
                <a:solidFill>
                  <a:srgbClr val="FFFF00"/>
                </a:solidFill>
              </a:rPr>
              <a:t>strips</a:t>
            </a:r>
            <a:endParaRPr lang="de-DE" sz="2800" dirty="0">
              <a:solidFill>
                <a:srgbClr val="FFFF00"/>
              </a:solidFill>
            </a:endParaRP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F8E5976B-F5D8-A247-B41E-9DC5E1457870}"/>
              </a:ext>
            </a:extLst>
          </p:cNvPr>
          <p:cNvSpPr txBox="1"/>
          <p:nvPr/>
        </p:nvSpPr>
        <p:spPr>
          <a:xfrm rot="1185666">
            <a:off x="7475293" y="1056494"/>
            <a:ext cx="218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cable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heating</a:t>
            </a:r>
            <a:r>
              <a:rPr lang="de-DE" dirty="0"/>
              <a:t> pads</a:t>
            </a:r>
          </a:p>
        </p:txBody>
      </p:sp>
      <p:pic>
        <p:nvPicPr>
          <p:cNvPr id="45" name="Picture 2" descr="500+ kostenlose Bohrer und Bohren-Bilder - Pixabay">
            <a:extLst>
              <a:ext uri="{FF2B5EF4-FFF2-40B4-BE49-F238E27FC236}">
                <a16:creationId xmlns:a16="http://schemas.microsoft.com/office/drawing/2014/main" id="{4BA9EFE2-C31D-4A43-9104-3216FB2C10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65361" flipH="1" flipV="1">
            <a:off x="11130278" y="3625732"/>
            <a:ext cx="769233" cy="883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feld 43">
            <a:extLst>
              <a:ext uri="{FF2B5EF4-FFF2-40B4-BE49-F238E27FC236}">
                <a16:creationId xmlns:a16="http://schemas.microsoft.com/office/drawing/2014/main" id="{24F29A6E-3F54-974D-9AB9-DB3423BFEE96}"/>
              </a:ext>
            </a:extLst>
          </p:cNvPr>
          <p:cNvSpPr txBox="1"/>
          <p:nvPr/>
        </p:nvSpPr>
        <p:spPr>
          <a:xfrm rot="5400000">
            <a:off x="10981466" y="4736929"/>
            <a:ext cx="1662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6mm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sensor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2846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drinnen, Kühlschrank, Wand, offen enthält.&#10;&#10;Automatisch generierte Beschreibung">
            <a:extLst>
              <a:ext uri="{FF2B5EF4-FFF2-40B4-BE49-F238E27FC236}">
                <a16:creationId xmlns:a16="http://schemas.microsoft.com/office/drawing/2014/main" id="{D8C98136-89D6-4C4C-B6D3-5D0BAC811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C22A7E8-1184-734F-8F8A-C587FAE68747}"/>
              </a:ext>
            </a:extLst>
          </p:cNvPr>
          <p:cNvSpPr/>
          <p:nvPr/>
        </p:nvSpPr>
        <p:spPr>
          <a:xfrm>
            <a:off x="5039138" y="2554356"/>
            <a:ext cx="357809" cy="47707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27B4864-E304-C745-B23B-AE4E6371D4B6}"/>
              </a:ext>
            </a:extLst>
          </p:cNvPr>
          <p:cNvSpPr/>
          <p:nvPr/>
        </p:nvSpPr>
        <p:spPr>
          <a:xfrm>
            <a:off x="8302486" y="2676938"/>
            <a:ext cx="357809" cy="47707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5052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nd, drinnen, Spiegel enthält.&#10;&#10;Automatisch generierte Beschreibung">
            <a:extLst>
              <a:ext uri="{FF2B5EF4-FFF2-40B4-BE49-F238E27FC236}">
                <a16:creationId xmlns:a16="http://schemas.microsoft.com/office/drawing/2014/main" id="{D07AD210-59B8-5740-A6FC-B573FCD6F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960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isch enthält.&#10;&#10;Automatisch generierte Beschreibung">
            <a:extLst>
              <a:ext uri="{FF2B5EF4-FFF2-40B4-BE49-F238E27FC236}">
                <a16:creationId xmlns:a16="http://schemas.microsoft.com/office/drawing/2014/main" id="{1219D5BD-B2F5-E246-B89E-C9BCA3449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9916"/>
            <a:ext cx="5751800" cy="369155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F033C9A-1487-7442-A351-2C2BF01C343F}"/>
              </a:ext>
            </a:extLst>
          </p:cNvPr>
          <p:cNvSpPr txBox="1"/>
          <p:nvPr/>
        </p:nvSpPr>
        <p:spPr>
          <a:xfrm>
            <a:off x="139149" y="95250"/>
            <a:ext cx="1178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ITV-100 VL</a:t>
            </a:r>
          </a:p>
        </p:txBody>
      </p:sp>
      <p:pic>
        <p:nvPicPr>
          <p:cNvPr id="6" name="Grafik 5" descr="Ein Bild, das Text, Uhr, Monitor, Uhrzeit enthält.&#10;&#10;Automatisch generierte Beschreibung">
            <a:extLst>
              <a:ext uri="{FF2B5EF4-FFF2-40B4-BE49-F238E27FC236}">
                <a16:creationId xmlns:a16="http://schemas.microsoft.com/office/drawing/2014/main" id="{61F9D329-9E21-814A-8FCE-92C02498B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8" y="464582"/>
            <a:ext cx="1099930" cy="100358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4170124-F808-E145-8129-CC550970578E}"/>
              </a:ext>
            </a:extLst>
          </p:cNvPr>
          <p:cNvSpPr/>
          <p:nvPr/>
        </p:nvSpPr>
        <p:spPr>
          <a:xfrm>
            <a:off x="8971900" y="3429000"/>
            <a:ext cx="1066622" cy="5424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9295E42-975C-CC4C-8B35-E986F2742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865" y="2763078"/>
            <a:ext cx="4235149" cy="391850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CA47E67-7D9F-6340-8245-B246172FAA6A}"/>
              </a:ext>
            </a:extLst>
          </p:cNvPr>
          <p:cNvSpPr/>
          <p:nvPr/>
        </p:nvSpPr>
        <p:spPr>
          <a:xfrm>
            <a:off x="1511865" y="2647123"/>
            <a:ext cx="1974486" cy="5424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2843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D4AE952D-BB81-F947-96EB-E7B585234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168" y="0"/>
            <a:ext cx="83516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913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5A6ED07-E661-1547-9EC8-0F2993CE5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A2EA4253-37F4-9346-800B-980260144BC0}"/>
              </a:ext>
            </a:extLst>
          </p:cNvPr>
          <p:cNvSpPr txBox="1"/>
          <p:nvPr/>
        </p:nvSpPr>
        <p:spPr>
          <a:xfrm>
            <a:off x="84221" y="0"/>
            <a:ext cx="18278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Polypropylen</a:t>
            </a:r>
          </a:p>
          <a:p>
            <a:r>
              <a:rPr lang="de-DE" dirty="0"/>
              <a:t>6mm </a:t>
            </a:r>
            <a:r>
              <a:rPr lang="de-DE" dirty="0" err="1"/>
              <a:t>honeycomp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906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9D20F39-FD0A-9849-90DF-959ADE637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7E529C40-1B3D-FC45-8650-4B79837326E3}"/>
              </a:ext>
            </a:extLst>
          </p:cNvPr>
          <p:cNvSpPr txBox="1"/>
          <p:nvPr/>
        </p:nvSpPr>
        <p:spPr>
          <a:xfrm>
            <a:off x="84221" y="0"/>
            <a:ext cx="1496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Stainless</a:t>
            </a:r>
            <a:r>
              <a:rPr lang="de-DE" dirty="0"/>
              <a:t> </a:t>
            </a:r>
            <a:r>
              <a:rPr lang="de-DE" dirty="0" err="1"/>
              <a:t>steel</a:t>
            </a:r>
            <a:endParaRPr lang="de-DE" dirty="0"/>
          </a:p>
          <a:p>
            <a:r>
              <a:rPr lang="de-DE" dirty="0"/>
              <a:t>0.8mm</a:t>
            </a:r>
          </a:p>
        </p:txBody>
      </p:sp>
    </p:spTree>
    <p:extLst>
      <p:ext uri="{BB962C8B-B14F-4D97-AF65-F5344CB8AC3E}">
        <p14:creationId xmlns:p14="http://schemas.microsoft.com/office/powerpoint/2010/main" val="28585542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5451F189-4A77-574E-809B-D4041AFA6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0817D07E-618A-FC4F-9E71-6DBDBA206565}"/>
              </a:ext>
            </a:extLst>
          </p:cNvPr>
          <p:cNvSpPr txBox="1"/>
          <p:nvPr/>
        </p:nvSpPr>
        <p:spPr>
          <a:xfrm>
            <a:off x="84221" y="0"/>
            <a:ext cx="1496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Stainless</a:t>
            </a:r>
            <a:r>
              <a:rPr lang="de-DE" dirty="0"/>
              <a:t> </a:t>
            </a:r>
            <a:r>
              <a:rPr lang="de-DE" dirty="0" err="1"/>
              <a:t>steel</a:t>
            </a:r>
            <a:endParaRPr lang="de-DE" dirty="0"/>
          </a:p>
          <a:p>
            <a:r>
              <a:rPr lang="de-DE" dirty="0"/>
              <a:t>0.8mm</a:t>
            </a:r>
          </a:p>
        </p:txBody>
      </p:sp>
    </p:spTree>
    <p:extLst>
      <p:ext uri="{BB962C8B-B14F-4D97-AF65-F5344CB8AC3E}">
        <p14:creationId xmlns:p14="http://schemas.microsoft.com/office/powerpoint/2010/main" val="3390866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1162A2B8-6DF5-494A-B92C-949C70F7A214}"/>
              </a:ext>
            </a:extLst>
          </p:cNvPr>
          <p:cNvSpPr txBox="1"/>
          <p:nvPr/>
        </p:nvSpPr>
        <p:spPr>
          <a:xfrm>
            <a:off x="0" y="0"/>
            <a:ext cx="1904689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Bosch 6 </a:t>
            </a:r>
            <a:r>
              <a:rPr lang="de-DE" dirty="0" err="1"/>
              <a:t>nut</a:t>
            </a:r>
            <a:r>
              <a:rPr lang="de-DE" dirty="0"/>
              <a:t> 20x20</a:t>
            </a:r>
          </a:p>
          <a:p>
            <a:r>
              <a:rPr lang="de-DE" dirty="0" err="1"/>
              <a:t>aluminium</a:t>
            </a:r>
            <a:r>
              <a:rPr lang="de-DE" dirty="0"/>
              <a:t> </a:t>
            </a:r>
            <a:r>
              <a:rPr lang="de-DE" dirty="0" err="1"/>
              <a:t>profile</a:t>
            </a:r>
            <a:endParaRPr lang="de-DE" dirty="0"/>
          </a:p>
          <a:p>
            <a:endParaRPr lang="de-DE" dirty="0"/>
          </a:p>
          <a:p>
            <a:r>
              <a:rPr lang="de-DE" sz="1600" dirty="0" err="1"/>
              <a:t>Warning</a:t>
            </a:r>
            <a:r>
              <a:rPr lang="de-DE" sz="1600" dirty="0"/>
              <a:t>: </a:t>
            </a:r>
            <a:r>
              <a:rPr lang="de-DE" sz="1600" dirty="0" err="1"/>
              <a:t>two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endParaRPr lang="de-DE" sz="1600" dirty="0"/>
          </a:p>
          <a:p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profiles</a:t>
            </a:r>
            <a:r>
              <a:rPr lang="de-DE" sz="1600" dirty="0"/>
              <a:t> </a:t>
            </a:r>
            <a:r>
              <a:rPr lang="de-DE" sz="1600" dirty="0" err="1"/>
              <a:t>are</a:t>
            </a:r>
            <a:r>
              <a:rPr lang="de-DE" sz="1600" dirty="0"/>
              <a:t> </a:t>
            </a:r>
          </a:p>
          <a:p>
            <a:r>
              <a:rPr lang="de-DE" sz="1600" dirty="0"/>
              <a:t>CNC </a:t>
            </a:r>
            <a:r>
              <a:rPr lang="de-DE" sz="1600" dirty="0" err="1"/>
              <a:t>milled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have</a:t>
            </a:r>
            <a:endParaRPr lang="de-DE" sz="1600" dirty="0"/>
          </a:p>
          <a:p>
            <a:r>
              <a:rPr lang="de-DE" sz="1600" dirty="0" err="1"/>
              <a:t>space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</a:p>
          <a:p>
            <a:r>
              <a:rPr lang="de-DE" sz="1600" dirty="0"/>
              <a:t>ITC-100.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BCD992E-F040-614F-892E-441F72104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1984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AA07F42-E27A-6148-88C8-E4C455A6B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C5EA2D5-8A7F-7143-8C19-117B415CAECF}"/>
              </a:ext>
            </a:extLst>
          </p:cNvPr>
          <p:cNvSpPr txBox="1"/>
          <p:nvPr/>
        </p:nvSpPr>
        <p:spPr>
          <a:xfrm>
            <a:off x="84221" y="0"/>
            <a:ext cx="1465466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Acrylic</a:t>
            </a:r>
            <a:r>
              <a:rPr lang="de-DE" dirty="0"/>
              <a:t> glas</a:t>
            </a:r>
          </a:p>
          <a:p>
            <a:r>
              <a:rPr lang="de-DE" dirty="0"/>
              <a:t>(</a:t>
            </a:r>
            <a:r>
              <a:rPr lang="de-DE" dirty="0" err="1"/>
              <a:t>Plexi</a:t>
            </a:r>
            <a:r>
              <a:rPr lang="de-DE" dirty="0"/>
              <a:t> glas)</a:t>
            </a:r>
          </a:p>
          <a:p>
            <a:r>
              <a:rPr lang="de-DE" dirty="0"/>
              <a:t>5mm</a:t>
            </a:r>
          </a:p>
          <a:p>
            <a:endParaRPr lang="de-DE" dirty="0"/>
          </a:p>
          <a:p>
            <a:r>
              <a:rPr lang="de-DE" sz="1400" dirty="0"/>
              <a:t>Optional </a:t>
            </a:r>
            <a:r>
              <a:rPr lang="de-DE" sz="1400" dirty="0" err="1"/>
              <a:t>milled</a:t>
            </a:r>
            <a:endParaRPr lang="de-DE" sz="1400" dirty="0"/>
          </a:p>
          <a:p>
            <a:r>
              <a:rPr lang="de-DE" sz="1400" dirty="0"/>
              <a:t>1mm </a:t>
            </a:r>
            <a:r>
              <a:rPr lang="de-DE" sz="1400" dirty="0" err="1"/>
              <a:t>deep</a:t>
            </a:r>
            <a:r>
              <a:rPr lang="de-DE" sz="1400" dirty="0"/>
              <a:t> </a:t>
            </a:r>
            <a:r>
              <a:rPr lang="de-DE" sz="1400" dirty="0" err="1"/>
              <a:t>holes</a:t>
            </a:r>
            <a:endParaRPr lang="de-DE" sz="1400" dirty="0"/>
          </a:p>
          <a:p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magnet</a:t>
            </a:r>
            <a:r>
              <a:rPr lang="de-DE" sz="1400" dirty="0"/>
              <a:t>.</a:t>
            </a:r>
          </a:p>
          <a:p>
            <a:r>
              <a:rPr lang="de-DE" sz="1400" dirty="0"/>
              <a:t>Can </a:t>
            </a:r>
            <a:r>
              <a:rPr lang="de-DE" sz="1400" dirty="0" err="1"/>
              <a:t>alos</a:t>
            </a:r>
            <a:r>
              <a:rPr lang="de-DE" sz="1400" dirty="0"/>
              <a:t> </a:t>
            </a:r>
            <a:r>
              <a:rPr lang="de-DE" sz="1400" dirty="0" err="1"/>
              <a:t>be</a:t>
            </a:r>
            <a:r>
              <a:rPr lang="de-DE" sz="1400" dirty="0"/>
              <a:t> </a:t>
            </a:r>
            <a:r>
              <a:rPr lang="de-DE" sz="1400" dirty="0" err="1"/>
              <a:t>glued</a:t>
            </a:r>
            <a:endParaRPr lang="de-DE" sz="1400" dirty="0"/>
          </a:p>
          <a:p>
            <a:r>
              <a:rPr lang="de-DE" sz="1400" dirty="0" err="1"/>
              <a:t>onto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surface</a:t>
            </a:r>
            <a:r>
              <a:rPr lang="de-DE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1493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5F491E11-9AB2-084F-B473-8E7BC9345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956" y="0"/>
            <a:ext cx="8848088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C2BFA74-DE70-8B44-BDE5-6BEABD8E9776}"/>
              </a:ext>
            </a:extLst>
          </p:cNvPr>
          <p:cNvSpPr txBox="1"/>
          <p:nvPr/>
        </p:nvSpPr>
        <p:spPr>
          <a:xfrm>
            <a:off x="5261811" y="593559"/>
            <a:ext cx="2061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0.8mm</a:t>
            </a:r>
            <a:br>
              <a:rPr lang="de-DE" dirty="0"/>
            </a:br>
            <a:r>
              <a:rPr lang="de-DE" dirty="0" err="1"/>
              <a:t>stainless</a:t>
            </a:r>
            <a:r>
              <a:rPr lang="de-DE" dirty="0"/>
              <a:t> </a:t>
            </a:r>
            <a:r>
              <a:rPr lang="de-DE" dirty="0" err="1"/>
              <a:t>steel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EAAB2DF-78D0-3B46-8F44-6D3574E3D69A}"/>
              </a:ext>
            </a:extLst>
          </p:cNvPr>
          <p:cNvSpPr txBox="1"/>
          <p:nvPr/>
        </p:nvSpPr>
        <p:spPr>
          <a:xfrm>
            <a:off x="4565862" y="1510283"/>
            <a:ext cx="18278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6mm </a:t>
            </a:r>
            <a:r>
              <a:rPr lang="de-DE" dirty="0" err="1"/>
              <a:t>honeycomb</a:t>
            </a:r>
            <a:endParaRPr lang="de-DE" dirty="0"/>
          </a:p>
          <a:p>
            <a:r>
              <a:rPr lang="de-DE" dirty="0" err="1"/>
              <a:t>polypropylen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3DE424-1A69-7240-9CBF-B1154CB39CED}"/>
              </a:ext>
            </a:extLst>
          </p:cNvPr>
          <p:cNvSpPr txBox="1"/>
          <p:nvPr/>
        </p:nvSpPr>
        <p:spPr>
          <a:xfrm>
            <a:off x="2737801" y="5033668"/>
            <a:ext cx="1735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5mm </a:t>
            </a:r>
            <a:r>
              <a:rPr lang="de-DE" dirty="0" err="1"/>
              <a:t>acrylic</a:t>
            </a:r>
            <a:r>
              <a:rPr lang="de-DE" dirty="0"/>
              <a:t> glas</a:t>
            </a:r>
          </a:p>
        </p:txBody>
      </p:sp>
    </p:spTree>
    <p:extLst>
      <p:ext uri="{BB962C8B-B14F-4D97-AF65-F5344CB8AC3E}">
        <p14:creationId xmlns:p14="http://schemas.microsoft.com/office/powerpoint/2010/main" val="3942387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15C5AB3-D723-8B4D-9B4F-A2501D4FA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980" y="0"/>
            <a:ext cx="9084039" cy="68580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5D571D15-1783-194B-848D-BBE3FC3143F3}"/>
              </a:ext>
            </a:extLst>
          </p:cNvPr>
          <p:cNvSpPr txBox="1"/>
          <p:nvPr/>
        </p:nvSpPr>
        <p:spPr>
          <a:xfrm>
            <a:off x="6184231" y="5213684"/>
            <a:ext cx="1200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Mean</a:t>
            </a:r>
            <a:r>
              <a:rPr lang="de-DE" dirty="0"/>
              <a:t> </a:t>
            </a:r>
            <a:r>
              <a:rPr lang="de-DE" dirty="0" err="1"/>
              <a:t>Well</a:t>
            </a:r>
            <a:endParaRPr lang="de-DE" dirty="0"/>
          </a:p>
          <a:p>
            <a:r>
              <a:rPr lang="de-DE" dirty="0"/>
              <a:t>PLN 30-12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5792A1F-2F94-D741-8AEE-D1D19110CB6C}"/>
              </a:ext>
            </a:extLst>
          </p:cNvPr>
          <p:cNvSpPr txBox="1"/>
          <p:nvPr/>
        </p:nvSpPr>
        <p:spPr>
          <a:xfrm>
            <a:off x="3224463" y="4951312"/>
            <a:ext cx="1720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Crydom</a:t>
            </a:r>
            <a:r>
              <a:rPr lang="de-DE" dirty="0"/>
              <a:t> ED06D5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E87B773-314A-CD47-9D60-8A822046FEA8}"/>
              </a:ext>
            </a:extLst>
          </p:cNvPr>
          <p:cNvSpPr txBox="1"/>
          <p:nvPr/>
        </p:nvSpPr>
        <p:spPr>
          <a:xfrm>
            <a:off x="2912450" y="1133291"/>
            <a:ext cx="11240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Inkbird</a:t>
            </a:r>
            <a:r>
              <a:rPr lang="de-DE" dirty="0"/>
              <a:t> </a:t>
            </a:r>
          </a:p>
          <a:p>
            <a:r>
              <a:rPr lang="de-DE" dirty="0"/>
              <a:t>ITC-100VL</a:t>
            </a:r>
          </a:p>
        </p:txBody>
      </p:sp>
    </p:spTree>
    <p:extLst>
      <p:ext uri="{BB962C8B-B14F-4D97-AF65-F5344CB8AC3E}">
        <p14:creationId xmlns:p14="http://schemas.microsoft.com/office/powerpoint/2010/main" val="1828208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fik 30" descr="Ein Bild, das Möbel, Tisch, Arbeitstisch enthält.&#10;&#10;Automatisch generierte Beschreibung">
            <a:extLst>
              <a:ext uri="{FF2B5EF4-FFF2-40B4-BE49-F238E27FC236}">
                <a16:creationId xmlns:a16="http://schemas.microsoft.com/office/drawing/2014/main" id="{8041E1B9-16AC-9E46-A550-A2C65B6BA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8378" y="0"/>
            <a:ext cx="5675243" cy="6858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FAA4BB6-4994-B74E-9707-098E59C19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0001" y="4700688"/>
            <a:ext cx="1320679" cy="1420283"/>
          </a:xfrm>
          <a:prstGeom prst="rect">
            <a:avLst/>
          </a:prstGeom>
        </p:spPr>
      </p:pic>
      <p:pic>
        <p:nvPicPr>
          <p:cNvPr id="8" name="Grafik 7" descr="Ein Bild, das Zahnrad enthält.&#10;&#10;Automatisch generierte Beschreibung">
            <a:extLst>
              <a:ext uri="{FF2B5EF4-FFF2-40B4-BE49-F238E27FC236}">
                <a16:creationId xmlns:a16="http://schemas.microsoft.com/office/drawing/2014/main" id="{9A199046-E58C-FC4F-AA18-A862A18DD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081" y="162984"/>
            <a:ext cx="1275621" cy="152548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E941B7B-1066-794C-9917-7D1104B217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3486" y="162984"/>
            <a:ext cx="1368950" cy="117475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AED4886-DA54-FF44-9340-84BF14A307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393" y="4859306"/>
            <a:ext cx="1273698" cy="1100727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0086F9A3-F1F5-EA4D-A27C-0FFD2554BCF8}"/>
              </a:ext>
            </a:extLst>
          </p:cNvPr>
          <p:cNvSpPr txBox="1"/>
          <p:nvPr/>
        </p:nvSpPr>
        <p:spPr>
          <a:xfrm>
            <a:off x="10623486" y="1337734"/>
            <a:ext cx="12843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Bosch 6 </a:t>
            </a:r>
            <a:r>
              <a:rPr lang="de-DE" dirty="0" err="1"/>
              <a:t>nut</a:t>
            </a:r>
            <a:endParaRPr lang="de-DE" dirty="0"/>
          </a:p>
          <a:p>
            <a:r>
              <a:rPr lang="de-DE" dirty="0"/>
              <a:t>20x20mm</a:t>
            </a:r>
          </a:p>
          <a:p>
            <a:r>
              <a:rPr lang="de-DE" dirty="0" err="1"/>
              <a:t>aluminium</a:t>
            </a:r>
            <a:endParaRPr lang="de-DE" dirty="0"/>
          </a:p>
          <a:p>
            <a:r>
              <a:rPr lang="de-DE" dirty="0" err="1"/>
              <a:t>profile</a:t>
            </a:r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5E4EA5B-CD10-6545-AF33-5B7E5D889130}"/>
              </a:ext>
            </a:extLst>
          </p:cNvPr>
          <p:cNvSpPr txBox="1"/>
          <p:nvPr/>
        </p:nvSpPr>
        <p:spPr>
          <a:xfrm>
            <a:off x="1698162" y="121192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or</a:t>
            </a:r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E6220FEA-608F-7F40-BDAE-71EFD75E67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1108" y="1581252"/>
            <a:ext cx="1057020" cy="1163108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1E585C3E-F41E-8F47-9E2A-CE677411E6F5}"/>
              </a:ext>
            </a:extLst>
          </p:cNvPr>
          <p:cNvSpPr/>
          <p:nvPr/>
        </p:nvSpPr>
        <p:spPr>
          <a:xfrm>
            <a:off x="9738640" y="4509129"/>
            <a:ext cx="1803400" cy="180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978FB12-03EB-044F-B956-9C1FAD4AC7A6}"/>
              </a:ext>
            </a:extLst>
          </p:cNvPr>
          <p:cNvSpPr/>
          <p:nvPr/>
        </p:nvSpPr>
        <p:spPr>
          <a:xfrm>
            <a:off x="394416" y="4507970"/>
            <a:ext cx="1803400" cy="180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79308494-49CA-5F45-BE42-65D542638B29}"/>
              </a:ext>
            </a:extLst>
          </p:cNvPr>
          <p:cNvCxnSpPr>
            <a:cxnSpLocks/>
          </p:cNvCxnSpPr>
          <p:nvPr/>
        </p:nvCxnSpPr>
        <p:spPr>
          <a:xfrm flipH="1" flipV="1">
            <a:off x="8322733" y="4004733"/>
            <a:ext cx="1540934" cy="9736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fik 24" descr="Ein Bild, das Metallwaren enthält.&#10;&#10;Automatisch generierte Beschreibung">
            <a:extLst>
              <a:ext uri="{FF2B5EF4-FFF2-40B4-BE49-F238E27FC236}">
                <a16:creationId xmlns:a16="http://schemas.microsoft.com/office/drawing/2014/main" id="{CB970467-5E79-934F-9FB8-8AF99FC993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60833" y="2962783"/>
            <a:ext cx="1782233" cy="1121626"/>
          </a:xfrm>
          <a:prstGeom prst="rect">
            <a:avLst/>
          </a:prstGeom>
        </p:spPr>
      </p:pic>
      <p:cxnSp>
        <p:nvCxnSpPr>
          <p:cNvPr id="27" name="Gerade Verbindung 26">
            <a:extLst>
              <a:ext uri="{FF2B5EF4-FFF2-40B4-BE49-F238E27FC236}">
                <a16:creationId xmlns:a16="http://schemas.microsoft.com/office/drawing/2014/main" id="{0C6485F6-5BDB-A34D-8566-9954054485A1}"/>
              </a:ext>
            </a:extLst>
          </p:cNvPr>
          <p:cNvCxnSpPr>
            <a:cxnSpLocks/>
          </p:cNvCxnSpPr>
          <p:nvPr/>
        </p:nvCxnSpPr>
        <p:spPr>
          <a:xfrm>
            <a:off x="7899400" y="2243667"/>
            <a:ext cx="2336800" cy="10651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4ED4C513-DC03-EF48-86C7-F852C2954F14}"/>
              </a:ext>
            </a:extLst>
          </p:cNvPr>
          <p:cNvSpPr/>
          <p:nvPr/>
        </p:nvSpPr>
        <p:spPr>
          <a:xfrm>
            <a:off x="-222592" y="-74633"/>
            <a:ext cx="3037416" cy="30374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FE54164-62C0-5841-870B-0C119124C5CC}"/>
              </a:ext>
            </a:extLst>
          </p:cNvPr>
          <p:cNvSpPr/>
          <p:nvPr/>
        </p:nvSpPr>
        <p:spPr>
          <a:xfrm>
            <a:off x="10203855" y="2594503"/>
            <a:ext cx="1739211" cy="173921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8A80538C-AACD-AF4A-A399-2B19237C6C12}"/>
              </a:ext>
            </a:extLst>
          </p:cNvPr>
          <p:cNvCxnSpPr>
            <a:cxnSpLocks/>
            <a:stCxn id="19" idx="6"/>
          </p:cNvCxnSpPr>
          <p:nvPr/>
        </p:nvCxnSpPr>
        <p:spPr>
          <a:xfrm>
            <a:off x="2197816" y="5409670"/>
            <a:ext cx="1332784" cy="3222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feld 40">
            <a:extLst>
              <a:ext uri="{FF2B5EF4-FFF2-40B4-BE49-F238E27FC236}">
                <a16:creationId xmlns:a16="http://schemas.microsoft.com/office/drawing/2014/main" id="{BF00D4E5-B6F9-8D4A-9AC8-9F5DF2A68F0C}"/>
              </a:ext>
            </a:extLst>
          </p:cNvPr>
          <p:cNvSpPr txBox="1"/>
          <p:nvPr/>
        </p:nvSpPr>
        <p:spPr>
          <a:xfrm>
            <a:off x="3074401" y="6397152"/>
            <a:ext cx="1861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6mm M3 DIN-912</a:t>
            </a:r>
          </a:p>
        </p:txBody>
      </p: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14207EB2-99E3-B94C-80E3-57CE41CC3D4D}"/>
              </a:ext>
            </a:extLst>
          </p:cNvPr>
          <p:cNvCxnSpPr>
            <a:cxnSpLocks/>
          </p:cNvCxnSpPr>
          <p:nvPr/>
        </p:nvCxnSpPr>
        <p:spPr>
          <a:xfrm>
            <a:off x="3657600" y="6045200"/>
            <a:ext cx="124941" cy="351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Grafik 45" descr="Ein Bild, das Metallwaren, Abfalleimer, Zahnrad enthält.&#10;&#10;Automatisch generierte Beschreibung">
            <a:extLst>
              <a:ext uri="{FF2B5EF4-FFF2-40B4-BE49-F238E27FC236}">
                <a16:creationId xmlns:a16="http://schemas.microsoft.com/office/drawing/2014/main" id="{C381D776-8E71-E240-A005-13D134DC40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7194" y="6089533"/>
            <a:ext cx="405641" cy="74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079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D7D38C8-3808-2543-83EF-9B142E218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459" y="0"/>
            <a:ext cx="6466114" cy="68580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971C172-63AA-F94D-8C3D-8499865C71C9}"/>
              </a:ext>
            </a:extLst>
          </p:cNvPr>
          <p:cNvSpPr txBox="1"/>
          <p:nvPr/>
        </p:nvSpPr>
        <p:spPr>
          <a:xfrm>
            <a:off x="1652337" y="1122947"/>
            <a:ext cx="2372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This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CNC </a:t>
            </a:r>
            <a:r>
              <a:rPr lang="de-DE" dirty="0" err="1"/>
              <a:t>milled</a:t>
            </a:r>
            <a:endParaRPr lang="de-DE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F5EC430-B257-DD44-A60E-F6BAFD764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652337" y="5046506"/>
            <a:ext cx="2245934" cy="1257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266F436-EA8A-224E-8CEE-101187DA4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7008" y="1584338"/>
            <a:ext cx="1943101" cy="259080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8EF8F514-64BC-5E4E-902A-6856316D8DF2}"/>
              </a:ext>
            </a:extLst>
          </p:cNvPr>
          <p:cNvSpPr txBox="1"/>
          <p:nvPr/>
        </p:nvSpPr>
        <p:spPr>
          <a:xfrm>
            <a:off x="1652337" y="4287657"/>
            <a:ext cx="26352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manually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a </a:t>
            </a:r>
            <a:r>
              <a:rPr lang="de-DE" dirty="0" err="1"/>
              <a:t>file</a:t>
            </a:r>
            <a:r>
              <a:rPr lang="de-DE" dirty="0"/>
              <a:t>.</a:t>
            </a:r>
          </a:p>
          <a:p>
            <a:r>
              <a:rPr lang="de-DE" dirty="0"/>
              <a:t>Aluminium </a:t>
            </a:r>
            <a:r>
              <a:rPr lang="de-DE" dirty="0" err="1"/>
              <a:t>isn't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hard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4319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C8CABD51-E042-094F-A776-C07968C25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05"/>
            <a:ext cx="12192000" cy="681479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24A2FCF-1666-2348-9039-76E4DF9A194A}"/>
              </a:ext>
            </a:extLst>
          </p:cNvPr>
          <p:cNvSpPr txBox="1"/>
          <p:nvPr/>
        </p:nvSpPr>
        <p:spPr>
          <a:xfrm>
            <a:off x="6862148" y="2202470"/>
            <a:ext cx="1200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Mean</a:t>
            </a:r>
            <a:r>
              <a:rPr lang="de-DE" dirty="0"/>
              <a:t> </a:t>
            </a:r>
            <a:r>
              <a:rPr lang="de-DE" dirty="0" err="1"/>
              <a:t>Well</a:t>
            </a:r>
            <a:endParaRPr lang="de-DE" dirty="0"/>
          </a:p>
          <a:p>
            <a:r>
              <a:rPr lang="de-DE" dirty="0"/>
              <a:t>PLN 30-12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8B8D178-3890-2845-9413-25091B2AB3E5}"/>
              </a:ext>
            </a:extLst>
          </p:cNvPr>
          <p:cNvSpPr txBox="1"/>
          <p:nvPr/>
        </p:nvSpPr>
        <p:spPr>
          <a:xfrm>
            <a:off x="433966" y="1451367"/>
            <a:ext cx="1720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Crydom</a:t>
            </a:r>
            <a:r>
              <a:rPr lang="de-DE" dirty="0"/>
              <a:t> ED06D5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A9B8D8D-53FD-2C43-AA26-8B301DA5B569}"/>
              </a:ext>
            </a:extLst>
          </p:cNvPr>
          <p:cNvSpPr txBox="1"/>
          <p:nvPr/>
        </p:nvSpPr>
        <p:spPr>
          <a:xfrm>
            <a:off x="859373" y="3959215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8mm M3 DIN-912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BACF102-3575-B647-8144-A19DFD9A13B3}"/>
              </a:ext>
            </a:extLst>
          </p:cNvPr>
          <p:cNvSpPr txBox="1"/>
          <p:nvPr/>
        </p:nvSpPr>
        <p:spPr>
          <a:xfrm>
            <a:off x="10189336" y="4355438"/>
            <a:ext cx="20026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M3 </a:t>
            </a:r>
            <a:r>
              <a:rPr lang="de-DE" dirty="0" err="1"/>
              <a:t>threaded</a:t>
            </a:r>
            <a:r>
              <a:rPr lang="de-DE" dirty="0"/>
              <a:t> </a:t>
            </a:r>
            <a:r>
              <a:rPr lang="de-DE" dirty="0" err="1"/>
              <a:t>insert</a:t>
            </a:r>
            <a:endParaRPr lang="de-DE" dirty="0"/>
          </a:p>
          <a:p>
            <a:r>
              <a:rPr lang="de-DE" dirty="0"/>
              <a:t>M3 </a:t>
            </a:r>
            <a:r>
              <a:rPr lang="de-DE" dirty="0" err="1"/>
              <a:t>washer</a:t>
            </a:r>
            <a:endParaRPr lang="de-DE" dirty="0"/>
          </a:p>
          <a:p>
            <a:r>
              <a:rPr lang="de-DE" dirty="0"/>
              <a:t>8mm M3 DIN-912</a:t>
            </a:r>
          </a:p>
        </p:txBody>
      </p:sp>
    </p:spTree>
    <p:extLst>
      <p:ext uri="{BB962C8B-B14F-4D97-AF65-F5344CB8AC3E}">
        <p14:creationId xmlns:p14="http://schemas.microsoft.com/office/powerpoint/2010/main" val="2110847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D9880CEC-3971-3444-835C-8ADA0DAFC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438" y="0"/>
            <a:ext cx="5785123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5331B121-AB5C-D244-9BCC-A2D56D4A61C8}"/>
              </a:ext>
            </a:extLst>
          </p:cNvPr>
          <p:cNvSpPr txBox="1"/>
          <p:nvPr/>
        </p:nvSpPr>
        <p:spPr>
          <a:xfrm>
            <a:off x="1601158" y="1125187"/>
            <a:ext cx="32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Häfele CH 300 soft-</a:t>
            </a:r>
            <a:r>
              <a:rPr lang="de-DE" dirty="0" err="1"/>
              <a:t>close</a:t>
            </a:r>
            <a:r>
              <a:rPr lang="de-DE" dirty="0"/>
              <a:t> hinge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26E0870-6ECB-3D49-9670-45E661CF9062}"/>
              </a:ext>
            </a:extLst>
          </p:cNvPr>
          <p:cNvSpPr txBox="1"/>
          <p:nvPr/>
        </p:nvSpPr>
        <p:spPr>
          <a:xfrm>
            <a:off x="5729456" y="4113360"/>
            <a:ext cx="15950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5mm </a:t>
            </a:r>
            <a:r>
              <a:rPr lang="de-DE" dirty="0" err="1"/>
              <a:t>acrylic</a:t>
            </a:r>
            <a:endParaRPr lang="de-DE" dirty="0"/>
          </a:p>
          <a:p>
            <a:r>
              <a:rPr lang="de-DE" dirty="0"/>
              <a:t>glas (</a:t>
            </a:r>
            <a:r>
              <a:rPr lang="de-DE" dirty="0" err="1"/>
              <a:t>plexi</a:t>
            </a:r>
            <a:r>
              <a:rPr lang="de-DE" dirty="0"/>
              <a:t> glas)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651A3E5-E442-434B-BBF3-4CDD8895135A}"/>
              </a:ext>
            </a:extLst>
          </p:cNvPr>
          <p:cNvSpPr txBox="1"/>
          <p:nvPr/>
        </p:nvSpPr>
        <p:spPr>
          <a:xfrm>
            <a:off x="401584" y="4622997"/>
            <a:ext cx="2595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10x1mm </a:t>
            </a:r>
            <a:r>
              <a:rPr lang="de-DE" dirty="0" err="1"/>
              <a:t>neodym</a:t>
            </a:r>
            <a:r>
              <a:rPr lang="de-DE" dirty="0"/>
              <a:t> </a:t>
            </a:r>
            <a:r>
              <a:rPr lang="de-DE" dirty="0" err="1"/>
              <a:t>magnet</a:t>
            </a:r>
            <a:endParaRPr lang="de-DE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25F784E-6C3A-9348-A52F-6062B82E8A3A}"/>
              </a:ext>
            </a:extLst>
          </p:cNvPr>
          <p:cNvCxnSpPr>
            <a:cxnSpLocks/>
          </p:cNvCxnSpPr>
          <p:nvPr/>
        </p:nvCxnSpPr>
        <p:spPr>
          <a:xfrm flipH="1" flipV="1">
            <a:off x="2856016" y="4839195"/>
            <a:ext cx="1151628" cy="899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8B890453-CDD0-E441-A029-8A1601D5160D}"/>
              </a:ext>
            </a:extLst>
          </p:cNvPr>
          <p:cNvSpPr txBox="1"/>
          <p:nvPr/>
        </p:nvSpPr>
        <p:spPr>
          <a:xfrm>
            <a:off x="254943" y="3849190"/>
            <a:ext cx="2903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10x8mm </a:t>
            </a:r>
            <a:r>
              <a:rPr lang="de-DE" dirty="0" err="1"/>
              <a:t>neodym</a:t>
            </a:r>
            <a:r>
              <a:rPr lang="de-DE" dirty="0"/>
              <a:t> </a:t>
            </a:r>
            <a:r>
              <a:rPr lang="de-DE" dirty="0" err="1"/>
              <a:t>magnet</a:t>
            </a:r>
            <a:endParaRPr lang="de-DE" dirty="0"/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8D9DD671-4B9C-D24D-8B7A-BA5DBBAA177B}"/>
              </a:ext>
            </a:extLst>
          </p:cNvPr>
          <p:cNvCxnSpPr>
            <a:cxnSpLocks/>
          </p:cNvCxnSpPr>
          <p:nvPr/>
        </p:nvCxnSpPr>
        <p:spPr>
          <a:xfrm flipH="1" flipV="1">
            <a:off x="3158836" y="4113360"/>
            <a:ext cx="1165560" cy="646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B799AFD7-27C5-054A-8A9A-804484A860CC}"/>
              </a:ext>
            </a:extLst>
          </p:cNvPr>
          <p:cNvSpPr txBox="1"/>
          <p:nvPr/>
        </p:nvSpPr>
        <p:spPr>
          <a:xfrm>
            <a:off x="8145779" y="4113360"/>
            <a:ext cx="2961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12mm M3 ISO-7380-1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2B056EA6-9481-6349-B234-6B8951A1EB7A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701034" y="3750443"/>
            <a:ext cx="1444745" cy="5475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F507B92F-74AA-3C4F-A824-DF2ADE6CB8E6}"/>
              </a:ext>
            </a:extLst>
          </p:cNvPr>
          <p:cNvSpPr txBox="1"/>
          <p:nvPr/>
        </p:nvSpPr>
        <p:spPr>
          <a:xfrm>
            <a:off x="8747067" y="3679846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8mm M3 DIN-912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17710165-67AA-B64C-9F54-D05571686F57}"/>
              </a:ext>
            </a:extLst>
          </p:cNvPr>
          <p:cNvCxnSpPr>
            <a:cxnSpLocks/>
          </p:cNvCxnSpPr>
          <p:nvPr/>
        </p:nvCxnSpPr>
        <p:spPr>
          <a:xfrm>
            <a:off x="8066674" y="3613666"/>
            <a:ext cx="680393" cy="2508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E2CE3144-0A12-194F-8C55-698E303FEB9E}"/>
              </a:ext>
            </a:extLst>
          </p:cNvPr>
          <p:cNvSpPr txBox="1"/>
          <p:nvPr/>
        </p:nvSpPr>
        <p:spPr>
          <a:xfrm>
            <a:off x="9645637" y="2507607"/>
            <a:ext cx="130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M3 lock </a:t>
            </a:r>
            <a:r>
              <a:rPr lang="de-DE" dirty="0" err="1"/>
              <a:t>nut</a:t>
            </a:r>
            <a:endParaRPr lang="de-DE" dirty="0"/>
          </a:p>
        </p:txBody>
      </p: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34E8DB1F-90E3-ED4A-BD0A-378276D0544E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8828674" y="2685367"/>
            <a:ext cx="816963" cy="69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0F32DAA2-02B2-DD4C-BF35-558AC07B8477}"/>
              </a:ext>
            </a:extLst>
          </p:cNvPr>
          <p:cNvSpPr txBox="1"/>
          <p:nvPr/>
        </p:nvSpPr>
        <p:spPr>
          <a:xfrm>
            <a:off x="9645637" y="2922016"/>
            <a:ext cx="1232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M3 </a:t>
            </a:r>
            <a:r>
              <a:rPr lang="de-DE" dirty="0" err="1"/>
              <a:t>washer</a:t>
            </a:r>
            <a:endParaRPr lang="de-DE" dirty="0"/>
          </a:p>
        </p:txBody>
      </p: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FF8CDA6E-81EE-FE47-8A88-FE9D4AFF26B0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8747067" y="2791342"/>
            <a:ext cx="898570" cy="3153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8B76FC68-9078-4348-AF28-24E275CB2864}"/>
              </a:ext>
            </a:extLst>
          </p:cNvPr>
          <p:cNvCxnSpPr>
            <a:cxnSpLocks/>
            <a:endCxn id="32" idx="1"/>
          </p:cNvCxnSpPr>
          <p:nvPr/>
        </p:nvCxnSpPr>
        <p:spPr>
          <a:xfrm flipV="1">
            <a:off x="8066674" y="3106682"/>
            <a:ext cx="1578963" cy="322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2ABED36B-EE05-AB4C-8EA1-CFA1E1FA2E69}"/>
              </a:ext>
            </a:extLst>
          </p:cNvPr>
          <p:cNvSpPr txBox="1"/>
          <p:nvPr/>
        </p:nvSpPr>
        <p:spPr>
          <a:xfrm>
            <a:off x="3565955" y="6343754"/>
            <a:ext cx="2961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M3 </a:t>
            </a:r>
            <a:r>
              <a:rPr lang="de-DE" dirty="0" err="1"/>
              <a:t>threaded</a:t>
            </a:r>
            <a:r>
              <a:rPr lang="de-DE" dirty="0"/>
              <a:t> </a:t>
            </a:r>
            <a:r>
              <a:rPr lang="de-DE" dirty="0" err="1"/>
              <a:t>insert</a:t>
            </a:r>
            <a:r>
              <a:rPr lang="de-DE" dirty="0"/>
              <a:t> 5x4x3</a:t>
            </a:r>
          </a:p>
        </p:txBody>
      </p:sp>
      <p:cxnSp>
        <p:nvCxnSpPr>
          <p:cNvPr id="41" name="Gerade Verbindung 40">
            <a:extLst>
              <a:ext uri="{FF2B5EF4-FFF2-40B4-BE49-F238E27FC236}">
                <a16:creationId xmlns:a16="http://schemas.microsoft.com/office/drawing/2014/main" id="{550AFA44-7814-7A46-BC22-997F3C625963}"/>
              </a:ext>
            </a:extLst>
          </p:cNvPr>
          <p:cNvCxnSpPr>
            <a:cxnSpLocks/>
          </p:cNvCxnSpPr>
          <p:nvPr/>
        </p:nvCxnSpPr>
        <p:spPr>
          <a:xfrm flipH="1">
            <a:off x="5334964" y="5794807"/>
            <a:ext cx="151436" cy="6050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Grafik 45" descr="Ein Bild, das Text enthält.&#10;&#10;Automatisch generierte Beschreibung">
            <a:extLst>
              <a:ext uri="{FF2B5EF4-FFF2-40B4-BE49-F238E27FC236}">
                <a16:creationId xmlns:a16="http://schemas.microsoft.com/office/drawing/2014/main" id="{E10A6F2C-5245-1A43-BE07-05438CAE15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8411" y="5839256"/>
            <a:ext cx="693906" cy="806094"/>
          </a:xfrm>
          <a:prstGeom prst="rect">
            <a:avLst/>
          </a:prstGeom>
        </p:spPr>
      </p:pic>
      <p:sp>
        <p:nvSpPr>
          <p:cNvPr id="47" name="Oval 46">
            <a:extLst>
              <a:ext uri="{FF2B5EF4-FFF2-40B4-BE49-F238E27FC236}">
                <a16:creationId xmlns:a16="http://schemas.microsoft.com/office/drawing/2014/main" id="{DFB42566-7F23-1B41-A8EB-5AA8D6EA761B}"/>
              </a:ext>
            </a:extLst>
          </p:cNvPr>
          <p:cNvSpPr/>
          <p:nvPr/>
        </p:nvSpPr>
        <p:spPr>
          <a:xfrm>
            <a:off x="2267148" y="5625325"/>
            <a:ext cx="1197554" cy="120469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8" name="Grafik 47" descr="Ein Bild, das Metallwaren, Abfalleimer, Zahnrad enthält.&#10;&#10;Automatisch generierte Beschreibung">
            <a:extLst>
              <a:ext uri="{FF2B5EF4-FFF2-40B4-BE49-F238E27FC236}">
                <a16:creationId xmlns:a16="http://schemas.microsoft.com/office/drawing/2014/main" id="{3ED07CBB-D7C3-184F-80BA-F6631E73D1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6437" y="3540196"/>
            <a:ext cx="280583" cy="516542"/>
          </a:xfrm>
          <a:prstGeom prst="rect">
            <a:avLst/>
          </a:prstGeom>
        </p:spPr>
      </p:pic>
      <p:pic>
        <p:nvPicPr>
          <p:cNvPr id="49" name="Grafik 48" descr="Ein Bild, das Sitz enthält.&#10;&#10;Automatisch generierte Beschreibung">
            <a:extLst>
              <a:ext uri="{FF2B5EF4-FFF2-40B4-BE49-F238E27FC236}">
                <a16:creationId xmlns:a16="http://schemas.microsoft.com/office/drawing/2014/main" id="{2C1E13F8-6B2C-1742-A848-C9E67D51FE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93622" y="4033856"/>
            <a:ext cx="353424" cy="516542"/>
          </a:xfrm>
          <a:prstGeom prst="rect">
            <a:avLst/>
          </a:prstGeom>
        </p:spPr>
      </p:pic>
      <p:pic>
        <p:nvPicPr>
          <p:cNvPr id="51" name="Grafik 50" descr="Ein Bild, das Elektronik, Projektor enthält.&#10;&#10;Automatisch generierte Beschreibung">
            <a:extLst>
              <a:ext uri="{FF2B5EF4-FFF2-40B4-BE49-F238E27FC236}">
                <a16:creationId xmlns:a16="http://schemas.microsoft.com/office/drawing/2014/main" id="{7CA9B3AD-D725-5E42-A8E3-4A551F7381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47596" y="2360467"/>
            <a:ext cx="514396" cy="561549"/>
          </a:xfrm>
          <a:prstGeom prst="rect">
            <a:avLst/>
          </a:prstGeom>
        </p:spPr>
      </p:pic>
      <p:pic>
        <p:nvPicPr>
          <p:cNvPr id="53" name="Grafik 52">
            <a:extLst>
              <a:ext uri="{FF2B5EF4-FFF2-40B4-BE49-F238E27FC236}">
                <a16:creationId xmlns:a16="http://schemas.microsoft.com/office/drawing/2014/main" id="{5A42CC9C-8D8E-564A-9EE3-1D24948454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22616" y="2941121"/>
            <a:ext cx="445716" cy="487879"/>
          </a:xfrm>
          <a:prstGeom prst="rect">
            <a:avLst/>
          </a:prstGeom>
        </p:spPr>
      </p:pic>
      <p:pic>
        <p:nvPicPr>
          <p:cNvPr id="54" name="Grafik 53" descr="Ein Bild, das Metallwaren enthält.&#10;&#10;Automatisch generierte Beschreibung">
            <a:extLst>
              <a:ext uri="{FF2B5EF4-FFF2-40B4-BE49-F238E27FC236}">
                <a16:creationId xmlns:a16="http://schemas.microsoft.com/office/drawing/2014/main" id="{55C5D958-79B6-724B-BFE9-D33AC4634E4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55563" y="677903"/>
            <a:ext cx="1782233" cy="1121626"/>
          </a:xfrm>
          <a:prstGeom prst="rect">
            <a:avLst/>
          </a:prstGeom>
        </p:spPr>
      </p:pic>
      <p:sp>
        <p:nvSpPr>
          <p:cNvPr id="55" name="Oval 54">
            <a:extLst>
              <a:ext uri="{FF2B5EF4-FFF2-40B4-BE49-F238E27FC236}">
                <a16:creationId xmlns:a16="http://schemas.microsoft.com/office/drawing/2014/main" id="{5D2B3AA5-873E-9A4F-AD43-CE9E8056FA9F}"/>
              </a:ext>
            </a:extLst>
          </p:cNvPr>
          <p:cNvSpPr/>
          <p:nvPr/>
        </p:nvSpPr>
        <p:spPr>
          <a:xfrm>
            <a:off x="8898585" y="309623"/>
            <a:ext cx="1739211" cy="173921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57" name="Gerade Verbindung 56">
            <a:extLst>
              <a:ext uri="{FF2B5EF4-FFF2-40B4-BE49-F238E27FC236}">
                <a16:creationId xmlns:a16="http://schemas.microsoft.com/office/drawing/2014/main" id="{C9C9B6DF-AC85-9544-B698-15FAE3C1A439}"/>
              </a:ext>
            </a:extLst>
          </p:cNvPr>
          <p:cNvCxnSpPr>
            <a:cxnSpLocks/>
          </p:cNvCxnSpPr>
          <p:nvPr/>
        </p:nvCxnSpPr>
        <p:spPr>
          <a:xfrm flipV="1">
            <a:off x="8001000" y="1557868"/>
            <a:ext cx="987561" cy="547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feld 58">
            <a:extLst>
              <a:ext uri="{FF2B5EF4-FFF2-40B4-BE49-F238E27FC236}">
                <a16:creationId xmlns:a16="http://schemas.microsoft.com/office/drawing/2014/main" id="{F476A2A4-50EC-7641-B73E-3D8EB23BD678}"/>
              </a:ext>
            </a:extLst>
          </p:cNvPr>
          <p:cNvSpPr txBox="1"/>
          <p:nvPr/>
        </p:nvSpPr>
        <p:spPr>
          <a:xfrm>
            <a:off x="1402731" y="5153881"/>
            <a:ext cx="1978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12mm M3 DIN-912</a:t>
            </a:r>
          </a:p>
        </p:txBody>
      </p:sp>
      <p:pic>
        <p:nvPicPr>
          <p:cNvPr id="60" name="Grafik 59" descr="Ein Bild, das Metallwaren, Abfalleimer, Zahnrad enthält.&#10;&#10;Automatisch generierte Beschreibung">
            <a:extLst>
              <a:ext uri="{FF2B5EF4-FFF2-40B4-BE49-F238E27FC236}">
                <a16:creationId xmlns:a16="http://schemas.microsoft.com/office/drawing/2014/main" id="{BCF7B0D7-1D02-A54B-BFB4-3DFB57C6D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570" y="5080276"/>
            <a:ext cx="280583" cy="516542"/>
          </a:xfrm>
          <a:prstGeom prst="rect">
            <a:avLst/>
          </a:prstGeom>
        </p:spPr>
      </p:pic>
      <p:cxnSp>
        <p:nvCxnSpPr>
          <p:cNvPr id="62" name="Gerade Verbindung 61">
            <a:extLst>
              <a:ext uri="{FF2B5EF4-FFF2-40B4-BE49-F238E27FC236}">
                <a16:creationId xmlns:a16="http://schemas.microsoft.com/office/drawing/2014/main" id="{58A31A0E-242F-984B-BFF3-EB0920452C85}"/>
              </a:ext>
            </a:extLst>
          </p:cNvPr>
          <p:cNvCxnSpPr>
            <a:stCxn id="59" idx="3"/>
          </p:cNvCxnSpPr>
          <p:nvPr/>
        </p:nvCxnSpPr>
        <p:spPr>
          <a:xfrm>
            <a:off x="3381158" y="5338547"/>
            <a:ext cx="21983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756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Hefter enthält.&#10;&#10;Automatisch generierte Beschreibung">
            <a:extLst>
              <a:ext uri="{FF2B5EF4-FFF2-40B4-BE49-F238E27FC236}">
                <a16:creationId xmlns:a16="http://schemas.microsoft.com/office/drawing/2014/main" id="{47D8C3B1-6655-4249-9E4B-44C8E1469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185" y="0"/>
            <a:ext cx="78596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24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239</Words>
  <Application>Microsoft Macintosh PowerPoint</Application>
  <PresentationFormat>Breitbild</PresentationFormat>
  <Paragraphs>91</Paragraphs>
  <Slides>24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 Schimanski</dc:creator>
  <cp:lastModifiedBy>Stefan Schimanski</cp:lastModifiedBy>
  <cp:revision>17</cp:revision>
  <cp:lastPrinted>2021-11-13T19:41:23Z</cp:lastPrinted>
  <dcterms:created xsi:type="dcterms:W3CDTF">2021-11-13T11:11:00Z</dcterms:created>
  <dcterms:modified xsi:type="dcterms:W3CDTF">2021-11-13T19:41:37Z</dcterms:modified>
</cp:coreProperties>
</file>

<file path=docProps/thumbnail.jpeg>
</file>